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68" r:id="rId3"/>
    <p:sldId id="257" r:id="rId4"/>
    <p:sldId id="281" r:id="rId5"/>
    <p:sldId id="265" r:id="rId6"/>
    <p:sldId id="275" r:id="rId7"/>
    <p:sldId id="279" r:id="rId8"/>
    <p:sldId id="269" r:id="rId9"/>
    <p:sldId id="260" r:id="rId10"/>
    <p:sldId id="280" r:id="rId11"/>
    <p:sldId id="259" r:id="rId12"/>
    <p:sldId id="258" r:id="rId13"/>
    <p:sldId id="284" r:id="rId14"/>
    <p:sldId id="271" r:id="rId15"/>
    <p:sldId id="285" r:id="rId16"/>
    <p:sldId id="270" r:id="rId17"/>
    <p:sldId id="273" r:id="rId18"/>
    <p:sldId id="262" r:id="rId19"/>
    <p:sldId id="261" r:id="rId20"/>
    <p:sldId id="263" r:id="rId21"/>
    <p:sldId id="282" r:id="rId22"/>
    <p:sldId id="286" r:id="rId23"/>
    <p:sldId id="288" r:id="rId24"/>
    <p:sldId id="289" r:id="rId25"/>
    <p:sldId id="290" r:id="rId26"/>
    <p:sldId id="264" r:id="rId27"/>
    <p:sldId id="266" r:id="rId28"/>
    <p:sldId id="278" r:id="rId29"/>
    <p:sldId id="287" r:id="rId30"/>
    <p:sldId id="26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y Moran" initials="KM" lastIdx="9" clrIdx="0"/>
  <p:cmAuthor id="1" name="Dianne Conrad" initials="DC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26" autoAdjust="0"/>
  </p:normalViewPr>
  <p:slideViewPr>
    <p:cSldViewPr>
      <p:cViewPr>
        <p:scale>
          <a:sx n="70" d="100"/>
          <a:sy n="70" d="100"/>
        </p:scale>
        <p:origin x="-2814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82531-3DB3-419D-BD01-005C033D0CA8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66D380FA-9ABC-427A-86E9-2B0307098E07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Outcome</a:t>
          </a:r>
        </a:p>
        <a:p>
          <a:r>
            <a:rPr lang="en-US" dirty="0" smtClean="0"/>
            <a:t>Results for patients and populations</a:t>
          </a:r>
          <a:endParaRPr lang="en-US" dirty="0"/>
        </a:p>
      </dgm:t>
    </dgm:pt>
    <dgm:pt modelId="{763AEC0D-A210-48B9-9964-84269DE88BB8}" type="parTrans" cxnId="{9C6DC4F5-8D33-49E3-8750-84A5ED6E521F}">
      <dgm:prSet/>
      <dgm:spPr/>
      <dgm:t>
        <a:bodyPr/>
        <a:lstStyle/>
        <a:p>
          <a:endParaRPr lang="en-US"/>
        </a:p>
      </dgm:t>
    </dgm:pt>
    <dgm:pt modelId="{13BC11F4-B7EF-4003-85EF-123B4C136A9C}" type="sibTrans" cxnId="{9C6DC4F5-8D33-49E3-8750-84A5ED6E521F}">
      <dgm:prSet/>
      <dgm:spPr/>
      <dgm:t>
        <a:bodyPr/>
        <a:lstStyle/>
        <a:p>
          <a:endParaRPr lang="en-US"/>
        </a:p>
      </dgm:t>
    </dgm:pt>
    <dgm:pt modelId="{AF67AF7B-6F8F-45FE-8C64-A59A41A51217}">
      <dgm:prSet phldrT="[Text]" custT="1"/>
      <dgm:spPr>
        <a:solidFill>
          <a:srgbClr val="00B0F0"/>
        </a:solidFill>
      </dgm:spPr>
      <dgm:t>
        <a:bodyPr/>
        <a:lstStyle/>
        <a:p>
          <a:pPr algn="ctr">
            <a:lnSpc>
              <a:spcPct val="90000"/>
            </a:lnSpc>
          </a:pPr>
          <a:r>
            <a:rPr lang="en-US" sz="1600" b="1" dirty="0" smtClean="0">
              <a:solidFill>
                <a:srgbClr val="FFFF00"/>
              </a:solidFill>
            </a:rPr>
            <a:t>Process</a:t>
          </a:r>
        </a:p>
        <a:p>
          <a:pPr algn="ctr">
            <a:lnSpc>
              <a:spcPct val="100000"/>
            </a:lnSpc>
          </a:pPr>
          <a:r>
            <a:rPr lang="en-US" sz="1400" dirty="0" smtClean="0"/>
            <a:t>Actions to evaluate and treat patients </a:t>
          </a:r>
          <a:endParaRPr lang="en-US" sz="1400" dirty="0"/>
        </a:p>
      </dgm:t>
    </dgm:pt>
    <dgm:pt modelId="{BFB7FAB1-6567-40C9-A84B-0679D8C49BB9}" type="parTrans" cxnId="{59E57D60-8C3B-46BA-875A-0D844361FADE}">
      <dgm:prSet/>
      <dgm:spPr/>
      <dgm:t>
        <a:bodyPr/>
        <a:lstStyle/>
        <a:p>
          <a:endParaRPr lang="en-US"/>
        </a:p>
      </dgm:t>
    </dgm:pt>
    <dgm:pt modelId="{F20847AF-B463-4A2B-8CA5-0A80C5E7F3CE}" type="sibTrans" cxnId="{59E57D60-8C3B-46BA-875A-0D844361FADE}">
      <dgm:prSet/>
      <dgm:spPr/>
      <dgm:t>
        <a:bodyPr/>
        <a:lstStyle/>
        <a:p>
          <a:endParaRPr lang="en-US"/>
        </a:p>
      </dgm:t>
    </dgm:pt>
    <dgm:pt modelId="{87CCF2B6-BE1E-4272-9500-3451EEFD4209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600" b="1" dirty="0" smtClean="0">
              <a:solidFill>
                <a:srgbClr val="FFFF00"/>
              </a:solidFill>
            </a:rPr>
            <a:t>Structure</a:t>
          </a:r>
        </a:p>
        <a:p>
          <a:r>
            <a:rPr lang="en-US" sz="1400" dirty="0" smtClean="0"/>
            <a:t>Personnel</a:t>
          </a:r>
          <a:endParaRPr lang="en-US" sz="1400" dirty="0"/>
        </a:p>
      </dgm:t>
    </dgm:pt>
    <dgm:pt modelId="{13326D3C-0BD7-47F6-B733-9E7546674D28}" type="parTrans" cxnId="{E60EC454-2269-4234-8FC8-0BF4387EBC9D}">
      <dgm:prSet/>
      <dgm:spPr/>
      <dgm:t>
        <a:bodyPr/>
        <a:lstStyle/>
        <a:p>
          <a:endParaRPr lang="en-US"/>
        </a:p>
      </dgm:t>
    </dgm:pt>
    <dgm:pt modelId="{CE7AFB81-D892-4C10-A309-B7709D3BE561}" type="sibTrans" cxnId="{E60EC454-2269-4234-8FC8-0BF4387EBC9D}">
      <dgm:prSet/>
      <dgm:spPr/>
      <dgm:t>
        <a:bodyPr/>
        <a:lstStyle/>
        <a:p>
          <a:endParaRPr lang="en-US"/>
        </a:p>
      </dgm:t>
    </dgm:pt>
    <dgm:pt modelId="{1D8D3BEE-9633-43B6-ADB7-610DA513498E}" type="pres">
      <dgm:prSet presAssocID="{92982531-3DB3-419D-BD01-005C033D0CA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8434587-1CD1-4E2A-84D4-70C488DC56D7}" type="pres">
      <dgm:prSet presAssocID="{66D380FA-9ABC-427A-86E9-2B0307098E07}" presName="gear1" presStyleLbl="node1" presStyleIdx="0" presStyleCnt="3" custLinFactNeighborX="2273" custLinFactNeighborY="42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9892D4-0CF2-44D8-BD6B-E614EBBFF10D}" type="pres">
      <dgm:prSet presAssocID="{66D380FA-9ABC-427A-86E9-2B0307098E07}" presName="gear1srcNode" presStyleLbl="node1" presStyleIdx="0" presStyleCnt="3"/>
      <dgm:spPr/>
      <dgm:t>
        <a:bodyPr/>
        <a:lstStyle/>
        <a:p>
          <a:endParaRPr lang="en-US"/>
        </a:p>
      </dgm:t>
    </dgm:pt>
    <dgm:pt modelId="{13148DD4-1173-464C-9A0A-43824419D47F}" type="pres">
      <dgm:prSet presAssocID="{66D380FA-9ABC-427A-86E9-2B0307098E07}" presName="gear1dstNode" presStyleLbl="node1" presStyleIdx="0" presStyleCnt="3"/>
      <dgm:spPr/>
      <dgm:t>
        <a:bodyPr/>
        <a:lstStyle/>
        <a:p>
          <a:endParaRPr lang="en-US"/>
        </a:p>
      </dgm:t>
    </dgm:pt>
    <dgm:pt modelId="{31F9251C-CEDB-4866-A4B4-A37BF5B60283}" type="pres">
      <dgm:prSet presAssocID="{AF67AF7B-6F8F-45FE-8C64-A59A41A51217}" presName="gear2" presStyleLbl="node1" presStyleIdx="1" presStyleCnt="3" custScaleX="140808" custScaleY="125000" custLinFactNeighborX="404" custLinFactNeighborY="39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1EB6F-6A9B-477B-A6FF-F9B5445186FF}" type="pres">
      <dgm:prSet presAssocID="{AF67AF7B-6F8F-45FE-8C64-A59A41A51217}" presName="gear2srcNode" presStyleLbl="node1" presStyleIdx="1" presStyleCnt="3"/>
      <dgm:spPr/>
      <dgm:t>
        <a:bodyPr/>
        <a:lstStyle/>
        <a:p>
          <a:endParaRPr lang="en-US"/>
        </a:p>
      </dgm:t>
    </dgm:pt>
    <dgm:pt modelId="{BDD97486-020D-4838-B840-290A6B12A680}" type="pres">
      <dgm:prSet presAssocID="{AF67AF7B-6F8F-45FE-8C64-A59A41A51217}" presName="gear2dstNode" presStyleLbl="node1" presStyleIdx="1" presStyleCnt="3"/>
      <dgm:spPr/>
      <dgm:t>
        <a:bodyPr/>
        <a:lstStyle/>
        <a:p>
          <a:endParaRPr lang="en-US"/>
        </a:p>
      </dgm:t>
    </dgm:pt>
    <dgm:pt modelId="{A3715D99-C605-4DD6-B5C7-FADF4BDD3420}" type="pres">
      <dgm:prSet presAssocID="{87CCF2B6-BE1E-4272-9500-3451EEFD4209}" presName="gear3" presStyleLbl="node1" presStyleIdx="2" presStyleCnt="3" custScaleX="113219" custScaleY="111831"/>
      <dgm:spPr/>
      <dgm:t>
        <a:bodyPr/>
        <a:lstStyle/>
        <a:p>
          <a:endParaRPr lang="en-US"/>
        </a:p>
      </dgm:t>
    </dgm:pt>
    <dgm:pt modelId="{DC19C248-9FCF-4BDF-8AD8-0F406F404D48}" type="pres">
      <dgm:prSet presAssocID="{87CCF2B6-BE1E-4272-9500-3451EEFD420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387042-439E-49E6-A1E8-C21ED6C7C91C}" type="pres">
      <dgm:prSet presAssocID="{87CCF2B6-BE1E-4272-9500-3451EEFD4209}" presName="gear3srcNode" presStyleLbl="node1" presStyleIdx="2" presStyleCnt="3"/>
      <dgm:spPr/>
      <dgm:t>
        <a:bodyPr/>
        <a:lstStyle/>
        <a:p>
          <a:endParaRPr lang="en-US"/>
        </a:p>
      </dgm:t>
    </dgm:pt>
    <dgm:pt modelId="{4E44B0B4-462D-4C04-9EF0-2704362BAFB1}" type="pres">
      <dgm:prSet presAssocID="{87CCF2B6-BE1E-4272-9500-3451EEFD4209}" presName="gear3dstNode" presStyleLbl="node1" presStyleIdx="2" presStyleCnt="3"/>
      <dgm:spPr/>
      <dgm:t>
        <a:bodyPr/>
        <a:lstStyle/>
        <a:p>
          <a:endParaRPr lang="en-US"/>
        </a:p>
      </dgm:t>
    </dgm:pt>
    <dgm:pt modelId="{10C92F6F-C37F-446D-9A33-68E3A7A55174}" type="pres">
      <dgm:prSet presAssocID="{13BC11F4-B7EF-4003-85EF-123B4C136A9C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9A6D88CE-FF9E-41B0-9562-6C760CF6934F}" type="pres">
      <dgm:prSet presAssocID="{F20847AF-B463-4A2B-8CA5-0A80C5E7F3CE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505A885-8FB3-4BE5-8A13-890254DD4B91}" type="pres">
      <dgm:prSet presAssocID="{CE7AFB81-D892-4C10-A309-B7709D3BE56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BBCD788-AEEE-4CB5-9733-A3FCC5E82CA3}" type="presOf" srcId="{87CCF2B6-BE1E-4272-9500-3451EEFD4209}" destId="{AA387042-439E-49E6-A1E8-C21ED6C7C91C}" srcOrd="2" destOrd="0" presId="urn:microsoft.com/office/officeart/2005/8/layout/gear1"/>
    <dgm:cxn modelId="{59E57D60-8C3B-46BA-875A-0D844361FADE}" srcId="{92982531-3DB3-419D-BD01-005C033D0CA8}" destId="{AF67AF7B-6F8F-45FE-8C64-A59A41A51217}" srcOrd="1" destOrd="0" parTransId="{BFB7FAB1-6567-40C9-A84B-0679D8C49BB9}" sibTransId="{F20847AF-B463-4A2B-8CA5-0A80C5E7F3CE}"/>
    <dgm:cxn modelId="{88ECF597-85E5-4823-9A85-0F43F6B17B84}" type="presOf" srcId="{92982531-3DB3-419D-BD01-005C033D0CA8}" destId="{1D8D3BEE-9633-43B6-ADB7-610DA513498E}" srcOrd="0" destOrd="0" presId="urn:microsoft.com/office/officeart/2005/8/layout/gear1"/>
    <dgm:cxn modelId="{5F103505-B928-453D-AC38-92B8F1532CE1}" type="presOf" srcId="{AF67AF7B-6F8F-45FE-8C64-A59A41A51217}" destId="{BDD97486-020D-4838-B840-290A6B12A680}" srcOrd="2" destOrd="0" presId="urn:microsoft.com/office/officeart/2005/8/layout/gear1"/>
    <dgm:cxn modelId="{6DF1ECB2-1796-4FAB-AC3D-6EDE0D834AF7}" type="presOf" srcId="{13BC11F4-B7EF-4003-85EF-123B4C136A9C}" destId="{10C92F6F-C37F-446D-9A33-68E3A7A55174}" srcOrd="0" destOrd="0" presId="urn:microsoft.com/office/officeart/2005/8/layout/gear1"/>
    <dgm:cxn modelId="{4CEBD53E-91BA-42E5-9E21-B3A788575D3F}" type="presOf" srcId="{AF67AF7B-6F8F-45FE-8C64-A59A41A51217}" destId="{B481EB6F-6A9B-477B-A6FF-F9B5445186FF}" srcOrd="1" destOrd="0" presId="urn:microsoft.com/office/officeart/2005/8/layout/gear1"/>
    <dgm:cxn modelId="{1CEFF6BE-7655-433B-AE2F-C04C572516F3}" type="presOf" srcId="{87CCF2B6-BE1E-4272-9500-3451EEFD4209}" destId="{4E44B0B4-462D-4C04-9EF0-2704362BAFB1}" srcOrd="3" destOrd="0" presId="urn:microsoft.com/office/officeart/2005/8/layout/gear1"/>
    <dgm:cxn modelId="{9C6DC4F5-8D33-49E3-8750-84A5ED6E521F}" srcId="{92982531-3DB3-419D-BD01-005C033D0CA8}" destId="{66D380FA-9ABC-427A-86E9-2B0307098E07}" srcOrd="0" destOrd="0" parTransId="{763AEC0D-A210-48B9-9964-84269DE88BB8}" sibTransId="{13BC11F4-B7EF-4003-85EF-123B4C136A9C}"/>
    <dgm:cxn modelId="{7456B968-10E6-418B-ABA6-0813E14248EF}" type="presOf" srcId="{CE7AFB81-D892-4C10-A309-B7709D3BE561}" destId="{A505A885-8FB3-4BE5-8A13-890254DD4B91}" srcOrd="0" destOrd="0" presId="urn:microsoft.com/office/officeart/2005/8/layout/gear1"/>
    <dgm:cxn modelId="{E60EC454-2269-4234-8FC8-0BF4387EBC9D}" srcId="{92982531-3DB3-419D-BD01-005C033D0CA8}" destId="{87CCF2B6-BE1E-4272-9500-3451EEFD4209}" srcOrd="2" destOrd="0" parTransId="{13326D3C-0BD7-47F6-B733-9E7546674D28}" sibTransId="{CE7AFB81-D892-4C10-A309-B7709D3BE561}"/>
    <dgm:cxn modelId="{D7CF8874-072F-418E-BBCD-2BD238504E72}" type="presOf" srcId="{87CCF2B6-BE1E-4272-9500-3451EEFD4209}" destId="{DC19C248-9FCF-4BDF-8AD8-0F406F404D48}" srcOrd="1" destOrd="0" presId="urn:microsoft.com/office/officeart/2005/8/layout/gear1"/>
    <dgm:cxn modelId="{2AD6B6F8-74AB-434C-8CB6-DBC747A71521}" type="presOf" srcId="{87CCF2B6-BE1E-4272-9500-3451EEFD4209}" destId="{A3715D99-C605-4DD6-B5C7-FADF4BDD3420}" srcOrd="0" destOrd="0" presId="urn:microsoft.com/office/officeart/2005/8/layout/gear1"/>
    <dgm:cxn modelId="{3C6DDF82-6D5F-4AD3-9A40-6E77BD4E36DE}" type="presOf" srcId="{F20847AF-B463-4A2B-8CA5-0A80C5E7F3CE}" destId="{9A6D88CE-FF9E-41B0-9562-6C760CF6934F}" srcOrd="0" destOrd="0" presId="urn:microsoft.com/office/officeart/2005/8/layout/gear1"/>
    <dgm:cxn modelId="{112AB825-13E1-47F5-977D-C889F8C8E5DF}" type="presOf" srcId="{66D380FA-9ABC-427A-86E9-2B0307098E07}" destId="{529892D4-0CF2-44D8-BD6B-E614EBBFF10D}" srcOrd="1" destOrd="0" presId="urn:microsoft.com/office/officeart/2005/8/layout/gear1"/>
    <dgm:cxn modelId="{E0F40861-C4CF-4830-8350-D2EF41113562}" type="presOf" srcId="{AF67AF7B-6F8F-45FE-8C64-A59A41A51217}" destId="{31F9251C-CEDB-4866-A4B4-A37BF5B60283}" srcOrd="0" destOrd="0" presId="urn:microsoft.com/office/officeart/2005/8/layout/gear1"/>
    <dgm:cxn modelId="{24748E87-D6BF-4C6A-9CDA-C2D72EEE33A8}" type="presOf" srcId="{66D380FA-9ABC-427A-86E9-2B0307098E07}" destId="{13148DD4-1173-464C-9A0A-43824419D47F}" srcOrd="2" destOrd="0" presId="urn:microsoft.com/office/officeart/2005/8/layout/gear1"/>
    <dgm:cxn modelId="{489BC6E3-3288-4B07-87E8-1F0808EC17C0}" type="presOf" srcId="{66D380FA-9ABC-427A-86E9-2B0307098E07}" destId="{68434587-1CD1-4E2A-84D4-70C488DC56D7}" srcOrd="0" destOrd="0" presId="urn:microsoft.com/office/officeart/2005/8/layout/gear1"/>
    <dgm:cxn modelId="{208C9FC4-01CA-4C86-A3B4-88A35FA121C4}" type="presParOf" srcId="{1D8D3BEE-9633-43B6-ADB7-610DA513498E}" destId="{68434587-1CD1-4E2A-84D4-70C488DC56D7}" srcOrd="0" destOrd="0" presId="urn:microsoft.com/office/officeart/2005/8/layout/gear1"/>
    <dgm:cxn modelId="{F3573AC6-F97C-4C9A-ACD1-8846482E3FF2}" type="presParOf" srcId="{1D8D3BEE-9633-43B6-ADB7-610DA513498E}" destId="{529892D4-0CF2-44D8-BD6B-E614EBBFF10D}" srcOrd="1" destOrd="0" presId="urn:microsoft.com/office/officeart/2005/8/layout/gear1"/>
    <dgm:cxn modelId="{8AB84EC2-2534-4C1E-9A1A-3E99A83876CE}" type="presParOf" srcId="{1D8D3BEE-9633-43B6-ADB7-610DA513498E}" destId="{13148DD4-1173-464C-9A0A-43824419D47F}" srcOrd="2" destOrd="0" presId="urn:microsoft.com/office/officeart/2005/8/layout/gear1"/>
    <dgm:cxn modelId="{5521ADDE-53F8-4217-9E49-680ABB4018F3}" type="presParOf" srcId="{1D8D3BEE-9633-43B6-ADB7-610DA513498E}" destId="{31F9251C-CEDB-4866-A4B4-A37BF5B60283}" srcOrd="3" destOrd="0" presId="urn:microsoft.com/office/officeart/2005/8/layout/gear1"/>
    <dgm:cxn modelId="{C3626697-AF65-4F53-A71C-B6B6D694254C}" type="presParOf" srcId="{1D8D3BEE-9633-43B6-ADB7-610DA513498E}" destId="{B481EB6F-6A9B-477B-A6FF-F9B5445186FF}" srcOrd="4" destOrd="0" presId="urn:microsoft.com/office/officeart/2005/8/layout/gear1"/>
    <dgm:cxn modelId="{50E7D49B-B2F6-4CDA-9BF8-080049E51151}" type="presParOf" srcId="{1D8D3BEE-9633-43B6-ADB7-610DA513498E}" destId="{BDD97486-020D-4838-B840-290A6B12A680}" srcOrd="5" destOrd="0" presId="urn:microsoft.com/office/officeart/2005/8/layout/gear1"/>
    <dgm:cxn modelId="{26727BEC-2C41-4288-941E-B19633F12CFD}" type="presParOf" srcId="{1D8D3BEE-9633-43B6-ADB7-610DA513498E}" destId="{A3715D99-C605-4DD6-B5C7-FADF4BDD3420}" srcOrd="6" destOrd="0" presId="urn:microsoft.com/office/officeart/2005/8/layout/gear1"/>
    <dgm:cxn modelId="{5A48826E-A4A1-4F52-9709-C1688BEE32EC}" type="presParOf" srcId="{1D8D3BEE-9633-43B6-ADB7-610DA513498E}" destId="{DC19C248-9FCF-4BDF-8AD8-0F406F404D48}" srcOrd="7" destOrd="0" presId="urn:microsoft.com/office/officeart/2005/8/layout/gear1"/>
    <dgm:cxn modelId="{1BD66AED-EF6F-4D29-9B68-FAD0DB104FA0}" type="presParOf" srcId="{1D8D3BEE-9633-43B6-ADB7-610DA513498E}" destId="{AA387042-439E-49E6-A1E8-C21ED6C7C91C}" srcOrd="8" destOrd="0" presId="urn:microsoft.com/office/officeart/2005/8/layout/gear1"/>
    <dgm:cxn modelId="{02816948-4334-4C4B-B972-DFC125746A1F}" type="presParOf" srcId="{1D8D3BEE-9633-43B6-ADB7-610DA513498E}" destId="{4E44B0B4-462D-4C04-9EF0-2704362BAFB1}" srcOrd="9" destOrd="0" presId="urn:microsoft.com/office/officeart/2005/8/layout/gear1"/>
    <dgm:cxn modelId="{194F235C-CD28-499B-8238-E0322297B596}" type="presParOf" srcId="{1D8D3BEE-9633-43B6-ADB7-610DA513498E}" destId="{10C92F6F-C37F-446D-9A33-68E3A7A55174}" srcOrd="10" destOrd="0" presId="urn:microsoft.com/office/officeart/2005/8/layout/gear1"/>
    <dgm:cxn modelId="{B6A99C03-7DF7-481F-86BD-D44BC3C1CAF9}" type="presParOf" srcId="{1D8D3BEE-9633-43B6-ADB7-610DA513498E}" destId="{9A6D88CE-FF9E-41B0-9562-6C760CF6934F}" srcOrd="11" destOrd="0" presId="urn:microsoft.com/office/officeart/2005/8/layout/gear1"/>
    <dgm:cxn modelId="{57133F41-FC2A-4F8B-AA76-85EA754D883F}" type="presParOf" srcId="{1D8D3BEE-9633-43B6-ADB7-610DA513498E}" destId="{A505A885-8FB3-4BE5-8A13-890254DD4B9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982531-3DB3-419D-BD01-005C033D0CA8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66D380FA-9ABC-427A-86E9-2B0307098E07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Outcomes</a:t>
          </a:r>
        </a:p>
        <a:p>
          <a:r>
            <a:rPr lang="en-US" sz="1500" dirty="0" smtClean="0"/>
            <a:t>Results for patients, populations and DNPs</a:t>
          </a:r>
          <a:endParaRPr lang="en-US" sz="1500" dirty="0"/>
        </a:p>
      </dgm:t>
    </dgm:pt>
    <dgm:pt modelId="{763AEC0D-A210-48B9-9964-84269DE88BB8}" type="parTrans" cxnId="{9C6DC4F5-8D33-49E3-8750-84A5ED6E521F}">
      <dgm:prSet/>
      <dgm:spPr/>
      <dgm:t>
        <a:bodyPr/>
        <a:lstStyle/>
        <a:p>
          <a:endParaRPr lang="en-US"/>
        </a:p>
      </dgm:t>
    </dgm:pt>
    <dgm:pt modelId="{13BC11F4-B7EF-4003-85EF-123B4C136A9C}" type="sibTrans" cxnId="{9C6DC4F5-8D33-49E3-8750-84A5ED6E521F}">
      <dgm:prSet/>
      <dgm:spPr/>
      <dgm:t>
        <a:bodyPr/>
        <a:lstStyle/>
        <a:p>
          <a:endParaRPr lang="en-US"/>
        </a:p>
      </dgm:t>
    </dgm:pt>
    <dgm:pt modelId="{AF67AF7B-6F8F-45FE-8C64-A59A41A51217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Process</a:t>
          </a:r>
        </a:p>
        <a:p>
          <a:r>
            <a:rPr lang="en-US" sz="1600" b="1" dirty="0" err="1" smtClean="0">
              <a:solidFill>
                <a:srgbClr val="FFFF00"/>
              </a:solidFill>
            </a:rPr>
            <a:t>MiDNP</a:t>
          </a:r>
          <a:r>
            <a:rPr lang="en-US" sz="1600" b="1" dirty="0" smtClean="0">
              <a:solidFill>
                <a:srgbClr val="FFFF00"/>
              </a:solidFill>
            </a:rPr>
            <a:t>, MCN</a:t>
          </a:r>
        </a:p>
        <a:p>
          <a:r>
            <a:rPr lang="en-US" sz="1600" b="1" dirty="0" smtClean="0">
              <a:solidFill>
                <a:srgbClr val="FFFF00"/>
              </a:solidFill>
            </a:rPr>
            <a:t>Collaboration</a:t>
          </a:r>
        </a:p>
      </dgm:t>
    </dgm:pt>
    <dgm:pt modelId="{BFB7FAB1-6567-40C9-A84B-0679D8C49BB9}" type="parTrans" cxnId="{59E57D60-8C3B-46BA-875A-0D844361FADE}">
      <dgm:prSet/>
      <dgm:spPr/>
      <dgm:t>
        <a:bodyPr/>
        <a:lstStyle/>
        <a:p>
          <a:endParaRPr lang="en-US"/>
        </a:p>
      </dgm:t>
    </dgm:pt>
    <dgm:pt modelId="{F20847AF-B463-4A2B-8CA5-0A80C5E7F3CE}" type="sibTrans" cxnId="{59E57D60-8C3B-46BA-875A-0D844361FADE}">
      <dgm:prSet/>
      <dgm:spPr/>
      <dgm:t>
        <a:bodyPr/>
        <a:lstStyle/>
        <a:p>
          <a:endParaRPr lang="en-US"/>
        </a:p>
      </dgm:t>
    </dgm:pt>
    <dgm:pt modelId="{87CCF2B6-BE1E-4272-9500-3451EEFD4209}">
      <dgm:prSet phldrT="[Text]" custT="1"/>
      <dgm:spPr>
        <a:solidFill>
          <a:srgbClr val="00B050"/>
        </a:solidFill>
      </dgm:spPr>
      <dgm:t>
        <a:bodyPr/>
        <a:lstStyle/>
        <a:p>
          <a:pPr>
            <a:lnSpc>
              <a:spcPct val="90000"/>
            </a:lnSpc>
          </a:pPr>
          <a:r>
            <a:rPr lang="en-US" sz="1800" b="1" dirty="0" smtClean="0">
              <a:solidFill>
                <a:schemeClr val="tx1"/>
              </a:solidFill>
            </a:rPr>
            <a:t>Structure</a:t>
          </a:r>
        </a:p>
        <a:p>
          <a:pPr>
            <a:lnSpc>
              <a:spcPct val="100000"/>
            </a:lnSpc>
          </a:pPr>
          <a:r>
            <a:rPr lang="en-US" sz="1400" b="1" dirty="0" smtClean="0">
              <a:solidFill>
                <a:srgbClr val="FFFF00"/>
              </a:solidFill>
            </a:rPr>
            <a:t>DNP Programs</a:t>
          </a:r>
        </a:p>
        <a:p>
          <a:pPr>
            <a:lnSpc>
              <a:spcPct val="100000"/>
            </a:lnSpc>
          </a:pPr>
          <a:r>
            <a:rPr lang="en-US" sz="1400" b="1" dirty="0" smtClean="0">
              <a:solidFill>
                <a:srgbClr val="FFFF00"/>
              </a:solidFill>
            </a:rPr>
            <a:t>Healthcare Organizations</a:t>
          </a:r>
        </a:p>
      </dgm:t>
    </dgm:pt>
    <dgm:pt modelId="{13326D3C-0BD7-47F6-B733-9E7546674D28}" type="parTrans" cxnId="{E60EC454-2269-4234-8FC8-0BF4387EBC9D}">
      <dgm:prSet/>
      <dgm:spPr/>
      <dgm:t>
        <a:bodyPr/>
        <a:lstStyle/>
        <a:p>
          <a:endParaRPr lang="en-US"/>
        </a:p>
      </dgm:t>
    </dgm:pt>
    <dgm:pt modelId="{CE7AFB81-D892-4C10-A309-B7709D3BE561}" type="sibTrans" cxnId="{E60EC454-2269-4234-8FC8-0BF4387EBC9D}">
      <dgm:prSet/>
      <dgm:spPr/>
      <dgm:t>
        <a:bodyPr/>
        <a:lstStyle/>
        <a:p>
          <a:endParaRPr lang="en-US"/>
        </a:p>
      </dgm:t>
    </dgm:pt>
    <dgm:pt modelId="{1D8D3BEE-9633-43B6-ADB7-610DA513498E}" type="pres">
      <dgm:prSet presAssocID="{92982531-3DB3-419D-BD01-005C033D0CA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8434587-1CD1-4E2A-84D4-70C488DC56D7}" type="pres">
      <dgm:prSet presAssocID="{66D380FA-9ABC-427A-86E9-2B0307098E07}" presName="gear1" presStyleLbl="node1" presStyleIdx="0" presStyleCnt="3" custLinFactNeighborX="2273" custLinFactNeighborY="42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9892D4-0CF2-44D8-BD6B-E614EBBFF10D}" type="pres">
      <dgm:prSet presAssocID="{66D380FA-9ABC-427A-86E9-2B0307098E07}" presName="gear1srcNode" presStyleLbl="node1" presStyleIdx="0" presStyleCnt="3"/>
      <dgm:spPr/>
      <dgm:t>
        <a:bodyPr/>
        <a:lstStyle/>
        <a:p>
          <a:endParaRPr lang="en-US"/>
        </a:p>
      </dgm:t>
    </dgm:pt>
    <dgm:pt modelId="{13148DD4-1173-464C-9A0A-43824419D47F}" type="pres">
      <dgm:prSet presAssocID="{66D380FA-9ABC-427A-86E9-2B0307098E07}" presName="gear1dstNode" presStyleLbl="node1" presStyleIdx="0" presStyleCnt="3"/>
      <dgm:spPr/>
      <dgm:t>
        <a:bodyPr/>
        <a:lstStyle/>
        <a:p>
          <a:endParaRPr lang="en-US"/>
        </a:p>
      </dgm:t>
    </dgm:pt>
    <dgm:pt modelId="{31F9251C-CEDB-4866-A4B4-A37BF5B60283}" type="pres">
      <dgm:prSet presAssocID="{AF67AF7B-6F8F-45FE-8C64-A59A41A51217}" presName="gear2" presStyleLbl="node1" presStyleIdx="1" presStyleCnt="3" custScaleX="121764" custScaleY="107528" custLinFactNeighborX="-4257" custLinFactNeighborY="35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1EB6F-6A9B-477B-A6FF-F9B5445186FF}" type="pres">
      <dgm:prSet presAssocID="{AF67AF7B-6F8F-45FE-8C64-A59A41A51217}" presName="gear2srcNode" presStyleLbl="node1" presStyleIdx="1" presStyleCnt="3"/>
      <dgm:spPr/>
      <dgm:t>
        <a:bodyPr/>
        <a:lstStyle/>
        <a:p>
          <a:endParaRPr lang="en-US"/>
        </a:p>
      </dgm:t>
    </dgm:pt>
    <dgm:pt modelId="{BDD97486-020D-4838-B840-290A6B12A680}" type="pres">
      <dgm:prSet presAssocID="{AF67AF7B-6F8F-45FE-8C64-A59A41A51217}" presName="gear2dstNode" presStyleLbl="node1" presStyleIdx="1" presStyleCnt="3"/>
      <dgm:spPr/>
      <dgm:t>
        <a:bodyPr/>
        <a:lstStyle/>
        <a:p>
          <a:endParaRPr lang="en-US"/>
        </a:p>
      </dgm:t>
    </dgm:pt>
    <dgm:pt modelId="{A3715D99-C605-4DD6-B5C7-FADF4BDD3420}" type="pres">
      <dgm:prSet presAssocID="{87CCF2B6-BE1E-4272-9500-3451EEFD4209}" presName="gear3" presStyleLbl="node1" presStyleIdx="2" presStyleCnt="3" custScaleX="113219" custScaleY="111831" custLinFactNeighborX="-2997" custLinFactNeighborY="-5723"/>
      <dgm:spPr/>
      <dgm:t>
        <a:bodyPr/>
        <a:lstStyle/>
        <a:p>
          <a:endParaRPr lang="en-US"/>
        </a:p>
      </dgm:t>
    </dgm:pt>
    <dgm:pt modelId="{DC19C248-9FCF-4BDF-8AD8-0F406F404D48}" type="pres">
      <dgm:prSet presAssocID="{87CCF2B6-BE1E-4272-9500-3451EEFD420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387042-439E-49E6-A1E8-C21ED6C7C91C}" type="pres">
      <dgm:prSet presAssocID="{87CCF2B6-BE1E-4272-9500-3451EEFD4209}" presName="gear3srcNode" presStyleLbl="node1" presStyleIdx="2" presStyleCnt="3"/>
      <dgm:spPr/>
      <dgm:t>
        <a:bodyPr/>
        <a:lstStyle/>
        <a:p>
          <a:endParaRPr lang="en-US"/>
        </a:p>
      </dgm:t>
    </dgm:pt>
    <dgm:pt modelId="{4E44B0B4-462D-4C04-9EF0-2704362BAFB1}" type="pres">
      <dgm:prSet presAssocID="{87CCF2B6-BE1E-4272-9500-3451EEFD4209}" presName="gear3dstNode" presStyleLbl="node1" presStyleIdx="2" presStyleCnt="3"/>
      <dgm:spPr/>
      <dgm:t>
        <a:bodyPr/>
        <a:lstStyle/>
        <a:p>
          <a:endParaRPr lang="en-US"/>
        </a:p>
      </dgm:t>
    </dgm:pt>
    <dgm:pt modelId="{10C92F6F-C37F-446D-9A33-68E3A7A55174}" type="pres">
      <dgm:prSet presAssocID="{13BC11F4-B7EF-4003-85EF-123B4C136A9C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9A6D88CE-FF9E-41B0-9562-6C760CF6934F}" type="pres">
      <dgm:prSet presAssocID="{F20847AF-B463-4A2B-8CA5-0A80C5E7F3CE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505A885-8FB3-4BE5-8A13-890254DD4B91}" type="pres">
      <dgm:prSet presAssocID="{CE7AFB81-D892-4C10-A309-B7709D3BE56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C6DC4F5-8D33-49E3-8750-84A5ED6E521F}" srcId="{92982531-3DB3-419D-BD01-005C033D0CA8}" destId="{66D380FA-9ABC-427A-86E9-2B0307098E07}" srcOrd="0" destOrd="0" parTransId="{763AEC0D-A210-48B9-9964-84269DE88BB8}" sibTransId="{13BC11F4-B7EF-4003-85EF-123B4C136A9C}"/>
    <dgm:cxn modelId="{E3616B3D-A370-4C43-8751-128BC0639245}" type="presOf" srcId="{AF67AF7B-6F8F-45FE-8C64-A59A41A51217}" destId="{BDD97486-020D-4838-B840-290A6B12A680}" srcOrd="2" destOrd="0" presId="urn:microsoft.com/office/officeart/2005/8/layout/gear1"/>
    <dgm:cxn modelId="{6B644A10-3A48-4006-8D19-F5876DCFB3E9}" type="presOf" srcId="{AF67AF7B-6F8F-45FE-8C64-A59A41A51217}" destId="{B481EB6F-6A9B-477B-A6FF-F9B5445186FF}" srcOrd="1" destOrd="0" presId="urn:microsoft.com/office/officeart/2005/8/layout/gear1"/>
    <dgm:cxn modelId="{2E4F0329-DBAD-4500-85D0-90EFA0EF50F5}" type="presOf" srcId="{87CCF2B6-BE1E-4272-9500-3451EEFD4209}" destId="{AA387042-439E-49E6-A1E8-C21ED6C7C91C}" srcOrd="2" destOrd="0" presId="urn:microsoft.com/office/officeart/2005/8/layout/gear1"/>
    <dgm:cxn modelId="{65404DAC-8E0E-4D6C-BB24-FC9BC9E64401}" type="presOf" srcId="{13BC11F4-B7EF-4003-85EF-123B4C136A9C}" destId="{10C92F6F-C37F-446D-9A33-68E3A7A55174}" srcOrd="0" destOrd="0" presId="urn:microsoft.com/office/officeart/2005/8/layout/gear1"/>
    <dgm:cxn modelId="{50B355D2-2DBB-411A-8343-9575B9795F8A}" type="presOf" srcId="{F20847AF-B463-4A2B-8CA5-0A80C5E7F3CE}" destId="{9A6D88CE-FF9E-41B0-9562-6C760CF6934F}" srcOrd="0" destOrd="0" presId="urn:microsoft.com/office/officeart/2005/8/layout/gear1"/>
    <dgm:cxn modelId="{9F18EF47-B391-455C-AD06-8DBA20030C00}" type="presOf" srcId="{87CCF2B6-BE1E-4272-9500-3451EEFD4209}" destId="{4E44B0B4-462D-4C04-9EF0-2704362BAFB1}" srcOrd="3" destOrd="0" presId="urn:microsoft.com/office/officeart/2005/8/layout/gear1"/>
    <dgm:cxn modelId="{659B448F-C580-4518-9889-94469AFA01DD}" type="presOf" srcId="{66D380FA-9ABC-427A-86E9-2B0307098E07}" destId="{13148DD4-1173-464C-9A0A-43824419D47F}" srcOrd="2" destOrd="0" presId="urn:microsoft.com/office/officeart/2005/8/layout/gear1"/>
    <dgm:cxn modelId="{3E5EE94F-C8A2-45FD-90FB-38FE245F037E}" type="presOf" srcId="{66D380FA-9ABC-427A-86E9-2B0307098E07}" destId="{68434587-1CD1-4E2A-84D4-70C488DC56D7}" srcOrd="0" destOrd="0" presId="urn:microsoft.com/office/officeart/2005/8/layout/gear1"/>
    <dgm:cxn modelId="{C8AF9389-6931-4D6E-907F-0404D142735E}" type="presOf" srcId="{CE7AFB81-D892-4C10-A309-B7709D3BE561}" destId="{A505A885-8FB3-4BE5-8A13-890254DD4B91}" srcOrd="0" destOrd="0" presId="urn:microsoft.com/office/officeart/2005/8/layout/gear1"/>
    <dgm:cxn modelId="{EFD08F58-12C4-4D25-9546-310733B8D2C4}" type="presOf" srcId="{87CCF2B6-BE1E-4272-9500-3451EEFD4209}" destId="{DC19C248-9FCF-4BDF-8AD8-0F406F404D48}" srcOrd="1" destOrd="0" presId="urn:microsoft.com/office/officeart/2005/8/layout/gear1"/>
    <dgm:cxn modelId="{59E57D60-8C3B-46BA-875A-0D844361FADE}" srcId="{92982531-3DB3-419D-BD01-005C033D0CA8}" destId="{AF67AF7B-6F8F-45FE-8C64-A59A41A51217}" srcOrd="1" destOrd="0" parTransId="{BFB7FAB1-6567-40C9-A84B-0679D8C49BB9}" sibTransId="{F20847AF-B463-4A2B-8CA5-0A80C5E7F3CE}"/>
    <dgm:cxn modelId="{A6754F54-1089-419E-8C3D-03FC9CCAEC67}" type="presOf" srcId="{87CCF2B6-BE1E-4272-9500-3451EEFD4209}" destId="{A3715D99-C605-4DD6-B5C7-FADF4BDD3420}" srcOrd="0" destOrd="0" presId="urn:microsoft.com/office/officeart/2005/8/layout/gear1"/>
    <dgm:cxn modelId="{7FC6A428-D8F8-4673-9ECC-60E95EF99C07}" type="presOf" srcId="{92982531-3DB3-419D-BD01-005C033D0CA8}" destId="{1D8D3BEE-9633-43B6-ADB7-610DA513498E}" srcOrd="0" destOrd="0" presId="urn:microsoft.com/office/officeart/2005/8/layout/gear1"/>
    <dgm:cxn modelId="{E60EC454-2269-4234-8FC8-0BF4387EBC9D}" srcId="{92982531-3DB3-419D-BD01-005C033D0CA8}" destId="{87CCF2B6-BE1E-4272-9500-3451EEFD4209}" srcOrd="2" destOrd="0" parTransId="{13326D3C-0BD7-47F6-B733-9E7546674D28}" sibTransId="{CE7AFB81-D892-4C10-A309-B7709D3BE561}"/>
    <dgm:cxn modelId="{E6E57207-8BE2-4651-8DE2-B7964E16E2B4}" type="presOf" srcId="{66D380FA-9ABC-427A-86E9-2B0307098E07}" destId="{529892D4-0CF2-44D8-BD6B-E614EBBFF10D}" srcOrd="1" destOrd="0" presId="urn:microsoft.com/office/officeart/2005/8/layout/gear1"/>
    <dgm:cxn modelId="{DBB2B329-F6DA-405A-B863-C466622DF26C}" type="presOf" srcId="{AF67AF7B-6F8F-45FE-8C64-A59A41A51217}" destId="{31F9251C-CEDB-4866-A4B4-A37BF5B60283}" srcOrd="0" destOrd="0" presId="urn:microsoft.com/office/officeart/2005/8/layout/gear1"/>
    <dgm:cxn modelId="{27929A3F-D35E-4C67-B309-6865522DAC03}" type="presParOf" srcId="{1D8D3BEE-9633-43B6-ADB7-610DA513498E}" destId="{68434587-1CD1-4E2A-84D4-70C488DC56D7}" srcOrd="0" destOrd="0" presId="urn:microsoft.com/office/officeart/2005/8/layout/gear1"/>
    <dgm:cxn modelId="{3301DEEF-B839-458A-A1B5-315A28ED7533}" type="presParOf" srcId="{1D8D3BEE-9633-43B6-ADB7-610DA513498E}" destId="{529892D4-0CF2-44D8-BD6B-E614EBBFF10D}" srcOrd="1" destOrd="0" presId="urn:microsoft.com/office/officeart/2005/8/layout/gear1"/>
    <dgm:cxn modelId="{9501BF47-CE59-4354-B41D-ECE45CA7DA82}" type="presParOf" srcId="{1D8D3BEE-9633-43B6-ADB7-610DA513498E}" destId="{13148DD4-1173-464C-9A0A-43824419D47F}" srcOrd="2" destOrd="0" presId="urn:microsoft.com/office/officeart/2005/8/layout/gear1"/>
    <dgm:cxn modelId="{D9F38B97-F857-44B4-8C33-24AD18EBD91B}" type="presParOf" srcId="{1D8D3BEE-9633-43B6-ADB7-610DA513498E}" destId="{31F9251C-CEDB-4866-A4B4-A37BF5B60283}" srcOrd="3" destOrd="0" presId="urn:microsoft.com/office/officeart/2005/8/layout/gear1"/>
    <dgm:cxn modelId="{020C5C91-06A6-4C52-8187-E04244CB43E4}" type="presParOf" srcId="{1D8D3BEE-9633-43B6-ADB7-610DA513498E}" destId="{B481EB6F-6A9B-477B-A6FF-F9B5445186FF}" srcOrd="4" destOrd="0" presId="urn:microsoft.com/office/officeart/2005/8/layout/gear1"/>
    <dgm:cxn modelId="{C8C0FEDD-DA3C-47EE-92A4-11527607CB2D}" type="presParOf" srcId="{1D8D3BEE-9633-43B6-ADB7-610DA513498E}" destId="{BDD97486-020D-4838-B840-290A6B12A680}" srcOrd="5" destOrd="0" presId="urn:microsoft.com/office/officeart/2005/8/layout/gear1"/>
    <dgm:cxn modelId="{C51B38D4-F0FE-4E71-8240-17FBB634D745}" type="presParOf" srcId="{1D8D3BEE-9633-43B6-ADB7-610DA513498E}" destId="{A3715D99-C605-4DD6-B5C7-FADF4BDD3420}" srcOrd="6" destOrd="0" presId="urn:microsoft.com/office/officeart/2005/8/layout/gear1"/>
    <dgm:cxn modelId="{63E12702-7A3A-4C64-B8A8-93F8FB270EFB}" type="presParOf" srcId="{1D8D3BEE-9633-43B6-ADB7-610DA513498E}" destId="{DC19C248-9FCF-4BDF-8AD8-0F406F404D48}" srcOrd="7" destOrd="0" presId="urn:microsoft.com/office/officeart/2005/8/layout/gear1"/>
    <dgm:cxn modelId="{5956B809-2F57-43F2-81E4-16E78D35B148}" type="presParOf" srcId="{1D8D3BEE-9633-43B6-ADB7-610DA513498E}" destId="{AA387042-439E-49E6-A1E8-C21ED6C7C91C}" srcOrd="8" destOrd="0" presId="urn:microsoft.com/office/officeart/2005/8/layout/gear1"/>
    <dgm:cxn modelId="{B952B6E2-3A6D-4E0A-BE98-279704F5A549}" type="presParOf" srcId="{1D8D3BEE-9633-43B6-ADB7-610DA513498E}" destId="{4E44B0B4-462D-4C04-9EF0-2704362BAFB1}" srcOrd="9" destOrd="0" presId="urn:microsoft.com/office/officeart/2005/8/layout/gear1"/>
    <dgm:cxn modelId="{2BDDC1F9-1FD2-4C7E-93E4-EA76639FD47A}" type="presParOf" srcId="{1D8D3BEE-9633-43B6-ADB7-610DA513498E}" destId="{10C92F6F-C37F-446D-9A33-68E3A7A55174}" srcOrd="10" destOrd="0" presId="urn:microsoft.com/office/officeart/2005/8/layout/gear1"/>
    <dgm:cxn modelId="{D99856F8-FC0C-42F8-B763-9C8213B3ECC0}" type="presParOf" srcId="{1D8D3BEE-9633-43B6-ADB7-610DA513498E}" destId="{9A6D88CE-FF9E-41B0-9562-6C760CF6934F}" srcOrd="11" destOrd="0" presId="urn:microsoft.com/office/officeart/2005/8/layout/gear1"/>
    <dgm:cxn modelId="{E302A16C-EC9A-478F-80BF-BF859569F73B}" type="presParOf" srcId="{1D8D3BEE-9633-43B6-ADB7-610DA513498E}" destId="{A505A885-8FB3-4BE5-8A13-890254DD4B9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434587-1CD1-4E2A-84D4-70C488DC56D7}">
      <dsp:nvSpPr>
        <dsp:cNvPr id="0" name=""/>
        <dsp:cNvSpPr/>
      </dsp:nvSpPr>
      <dsp:spPr>
        <a:xfrm>
          <a:off x="2873699" y="2157681"/>
          <a:ext cx="2556510" cy="2556510"/>
        </a:xfrm>
        <a:prstGeom prst="gear9">
          <a:avLst/>
        </a:prstGeom>
        <a:solidFill>
          <a:srgbClr val="FF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</a:rPr>
            <a:t>Outcome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Results for patients and populations</a:t>
          </a:r>
          <a:endParaRPr lang="en-US" sz="1600" kern="1200" dirty="0"/>
        </a:p>
      </dsp:txBody>
      <dsp:txXfrm>
        <a:off x="2873699" y="2157681"/>
        <a:ext cx="2556510" cy="2556510"/>
      </dsp:txXfrm>
    </dsp:sp>
    <dsp:sp modelId="{31F9251C-CEDB-4866-A4B4-A37BF5B60283}">
      <dsp:nvSpPr>
        <dsp:cNvPr id="0" name=""/>
        <dsp:cNvSpPr/>
      </dsp:nvSpPr>
      <dsp:spPr>
        <a:xfrm>
          <a:off x="956310" y="1394465"/>
          <a:ext cx="2618014" cy="2324100"/>
        </a:xfrm>
        <a:prstGeom prst="gear6">
          <a:avLst/>
        </a:prstGeom>
        <a:solidFill>
          <a:srgbClr val="00B0F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</a:rPr>
            <a:t>Process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Actions to evaluate and treat patients </a:t>
          </a:r>
          <a:endParaRPr lang="en-US" sz="1400" kern="1200" dirty="0"/>
        </a:p>
      </dsp:txBody>
      <dsp:txXfrm>
        <a:off x="956310" y="1394465"/>
        <a:ext cx="2618014" cy="2324100"/>
      </dsp:txXfrm>
    </dsp:sp>
    <dsp:sp modelId="{A3715D99-C605-4DD6-B5C7-FADF4BDD3420}">
      <dsp:nvSpPr>
        <dsp:cNvPr id="0" name=""/>
        <dsp:cNvSpPr/>
      </dsp:nvSpPr>
      <dsp:spPr>
        <a:xfrm rot="20700000">
          <a:off x="2244518" y="167565"/>
          <a:ext cx="2071782" cy="2027986"/>
        </a:xfrm>
        <a:prstGeom prst="gear6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</a:rPr>
            <a:t>Structure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Personnel</a:t>
          </a:r>
          <a:endParaRPr lang="en-US" sz="1400" kern="1200" dirty="0"/>
        </a:p>
      </dsp:txBody>
      <dsp:txXfrm>
        <a:off x="2701518" y="609765"/>
        <a:ext cx="1157782" cy="1143588"/>
      </dsp:txXfrm>
    </dsp:sp>
    <dsp:sp modelId="{10C92F6F-C37F-446D-9A33-68E3A7A55174}">
      <dsp:nvSpPr>
        <dsp:cNvPr id="0" name=""/>
        <dsp:cNvSpPr/>
      </dsp:nvSpPr>
      <dsp:spPr>
        <a:xfrm>
          <a:off x="2624022" y="1769052"/>
          <a:ext cx="3272332" cy="3272332"/>
        </a:xfrm>
        <a:prstGeom prst="circularArrow">
          <a:avLst>
            <a:gd name="adj1" fmla="val 4688"/>
            <a:gd name="adj2" fmla="val 299029"/>
            <a:gd name="adj3" fmla="val 2526040"/>
            <a:gd name="adj4" fmla="val 1584016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D88CE-FF9E-41B0-9562-6C760CF6934F}">
      <dsp:nvSpPr>
        <dsp:cNvPr id="0" name=""/>
        <dsp:cNvSpPr/>
      </dsp:nvSpPr>
      <dsp:spPr>
        <a:xfrm>
          <a:off x="998891" y="1140079"/>
          <a:ext cx="2377554" cy="237755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5A885-8FB3-4BE5-8A13-890254DD4B91}">
      <dsp:nvSpPr>
        <dsp:cNvPr id="0" name=""/>
        <dsp:cNvSpPr/>
      </dsp:nvSpPr>
      <dsp:spPr>
        <a:xfrm>
          <a:off x="1948171" y="-130270"/>
          <a:ext cx="2563482" cy="256348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434587-1CD1-4E2A-84D4-70C488DC56D7}">
      <dsp:nvSpPr>
        <dsp:cNvPr id="0" name=""/>
        <dsp:cNvSpPr/>
      </dsp:nvSpPr>
      <dsp:spPr>
        <a:xfrm>
          <a:off x="3528068" y="2546771"/>
          <a:ext cx="3017520" cy="3017520"/>
        </a:xfrm>
        <a:prstGeom prst="gear9">
          <a:avLst/>
        </a:prstGeom>
        <a:solidFill>
          <a:srgbClr val="FF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Outcomes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Results for patients, populations and DNPs</a:t>
          </a:r>
          <a:endParaRPr lang="en-US" sz="1500" kern="1200" dirty="0"/>
        </a:p>
      </dsp:txBody>
      <dsp:txXfrm>
        <a:off x="3528068" y="2546771"/>
        <a:ext cx="3017520" cy="3017520"/>
      </dsp:txXfrm>
    </dsp:sp>
    <dsp:sp modelId="{31F9251C-CEDB-4866-A4B4-A37BF5B60283}">
      <dsp:nvSpPr>
        <dsp:cNvPr id="0" name=""/>
        <dsp:cNvSpPr/>
      </dsp:nvSpPr>
      <dsp:spPr>
        <a:xfrm>
          <a:off x="1371597" y="1828799"/>
          <a:ext cx="2672184" cy="2359766"/>
        </a:xfrm>
        <a:prstGeom prst="gear6">
          <a:avLst/>
        </a:prstGeom>
        <a:solidFill>
          <a:srgbClr val="00B0F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Process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rgbClr val="FFFF00"/>
              </a:solidFill>
            </a:rPr>
            <a:t>MiDNP</a:t>
          </a:r>
          <a:r>
            <a:rPr lang="en-US" sz="1600" b="1" kern="1200" dirty="0" smtClean="0">
              <a:solidFill>
                <a:srgbClr val="FFFF00"/>
              </a:solidFill>
            </a:rPr>
            <a:t>, MCN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</a:rPr>
            <a:t>Collaboration</a:t>
          </a:r>
        </a:p>
      </dsp:txBody>
      <dsp:txXfrm>
        <a:off x="1371597" y="1828799"/>
        <a:ext cx="2672184" cy="2359766"/>
      </dsp:txXfrm>
    </dsp:sp>
    <dsp:sp modelId="{A3715D99-C605-4DD6-B5C7-FADF4BDD3420}">
      <dsp:nvSpPr>
        <dsp:cNvPr id="0" name=""/>
        <dsp:cNvSpPr/>
      </dsp:nvSpPr>
      <dsp:spPr>
        <a:xfrm rot="20700000">
          <a:off x="2706503" y="197782"/>
          <a:ext cx="2445382" cy="2393689"/>
        </a:xfrm>
        <a:prstGeom prst="gear6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Structure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FF00"/>
              </a:solidFill>
            </a:rPr>
            <a:t>DNP Programs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FF00"/>
              </a:solidFill>
            </a:rPr>
            <a:t>Healthcare Organizations</a:t>
          </a:r>
        </a:p>
      </dsp:txBody>
      <dsp:txXfrm>
        <a:off x="3245913" y="719722"/>
        <a:ext cx="1366562" cy="1349809"/>
      </dsp:txXfrm>
    </dsp:sp>
    <dsp:sp modelId="{10C92F6F-C37F-446D-9A33-68E3A7A55174}">
      <dsp:nvSpPr>
        <dsp:cNvPr id="0" name=""/>
        <dsp:cNvSpPr/>
      </dsp:nvSpPr>
      <dsp:spPr>
        <a:xfrm>
          <a:off x="3241895" y="2083172"/>
          <a:ext cx="3862425" cy="3862425"/>
        </a:xfrm>
        <a:prstGeom prst="circularArrow">
          <a:avLst>
            <a:gd name="adj1" fmla="val 4687"/>
            <a:gd name="adj2" fmla="val 299029"/>
            <a:gd name="adj3" fmla="val 2540301"/>
            <a:gd name="adj4" fmla="val 1581023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D88CE-FF9E-41B0-9562-6C760CF6934F}">
      <dsp:nvSpPr>
        <dsp:cNvPr id="0" name=""/>
        <dsp:cNvSpPr/>
      </dsp:nvSpPr>
      <dsp:spPr>
        <a:xfrm>
          <a:off x="1315179" y="1342421"/>
          <a:ext cx="2806293" cy="280629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5A885-8FB3-4BE5-8A13-890254DD4B91}">
      <dsp:nvSpPr>
        <dsp:cNvPr id="0" name=""/>
        <dsp:cNvSpPr/>
      </dsp:nvSpPr>
      <dsp:spPr>
        <a:xfrm>
          <a:off x="2435641" y="-157007"/>
          <a:ext cx="3025749" cy="302574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69AB4-7171-452C-97A3-43ACD2B4BED0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1050F-8A5B-404A-96DD-788FAA2B6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558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050F-8A5B-404A-96DD-788FAA2B645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286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050F-8A5B-404A-96DD-788FAA2B645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662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050F-8A5B-404A-96DD-788FAA2B645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505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050F-8A5B-404A-96DD-788FAA2B645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2840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050F-8A5B-404A-96DD-788FAA2B645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4733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050F-8A5B-404A-96DD-788FAA2B645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223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050F-8A5B-404A-96DD-788FAA2B645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6516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050F-8A5B-404A-96DD-788FAA2B645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94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050F-8A5B-404A-96DD-788FAA2B645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886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050F-8A5B-404A-96DD-788FAA2B645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59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050F-8A5B-404A-96DD-788FAA2B645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259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050F-8A5B-404A-96DD-788FAA2B645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7980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050F-8A5B-404A-96DD-788FAA2B645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83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F84C6D-B58B-45CE-A9A2-AB12AD4CFFDC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DF2311-C5F9-4B8C-8F8C-9FFED30E8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84C6D-B58B-45CE-A9A2-AB12AD4CFFDC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2311-C5F9-4B8C-8F8C-9FFED30E8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84C6D-B58B-45CE-A9A2-AB12AD4CFFDC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2311-C5F9-4B8C-8F8C-9FFED30E8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84C6D-B58B-45CE-A9A2-AB12AD4CFFDC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2311-C5F9-4B8C-8F8C-9FFED30E8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84C6D-B58B-45CE-A9A2-AB12AD4CFFDC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2311-C5F9-4B8C-8F8C-9FFED30E8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84C6D-B58B-45CE-A9A2-AB12AD4CFFDC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2311-C5F9-4B8C-8F8C-9FFED30E8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84C6D-B58B-45CE-A9A2-AB12AD4CFFDC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2311-C5F9-4B8C-8F8C-9FFED30E8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84C6D-B58B-45CE-A9A2-AB12AD4CFFDC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2311-C5F9-4B8C-8F8C-9FFED30E8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84C6D-B58B-45CE-A9A2-AB12AD4CFFDC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2311-C5F9-4B8C-8F8C-9FFED30E8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F84C6D-B58B-45CE-A9A2-AB12AD4CFFDC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2311-C5F9-4B8C-8F8C-9FFED30E8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F84C6D-B58B-45CE-A9A2-AB12AD4CFFDC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DF2311-C5F9-4B8C-8F8C-9FFED30E8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F84C6D-B58B-45CE-A9A2-AB12AD4CFFDC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DF2311-C5F9-4B8C-8F8C-9FFED30E8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Bridging the Gap:  Linking DNP Education and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96240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Dianne Conrad</a:t>
            </a:r>
          </a:p>
          <a:p>
            <a:r>
              <a:rPr lang="en-US" dirty="0" smtClean="0"/>
              <a:t>Kathy Moran</a:t>
            </a:r>
          </a:p>
          <a:p>
            <a:r>
              <a:rPr lang="en-US" dirty="0" smtClean="0"/>
              <a:t>Rosanne </a:t>
            </a:r>
            <a:r>
              <a:rPr lang="en-US" dirty="0" err="1" smtClean="0"/>
              <a:t>Burson</a:t>
            </a:r>
            <a:endParaRPr lang="en-US" dirty="0"/>
          </a:p>
        </p:txBody>
      </p:sp>
      <p:pic>
        <p:nvPicPr>
          <p:cNvPr id="1026" name="Picture 2" descr="https://encrypted-tbn3.gstatic.com/images?q=tbn:ANd9GcT5B3YIfcdMgvxQJozkJoKNmAFc_30XC4Smpof7Pweyhxz6kIEXe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957" y="-12290"/>
            <a:ext cx="3239729" cy="257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603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771" y="1858463"/>
            <a:ext cx="3375967" cy="440709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Practice Participants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en-US" dirty="0" smtClean="0"/>
              <a:t>Bronson Hospital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en-US" dirty="0" smtClean="0"/>
              <a:t>Sparrow Hospital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en-US" dirty="0" smtClean="0"/>
              <a:t>Michigan Primary Care Association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en-US" dirty="0" smtClean="0"/>
              <a:t>Trinity Health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en-US" dirty="0" smtClean="0"/>
              <a:t>Munson Medical Center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en-US" dirty="0" smtClean="0"/>
              <a:t>Oakwood Hospital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en-US" dirty="0" smtClean="0"/>
              <a:t>Hospice of Michigan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en-US" dirty="0" smtClean="0"/>
              <a:t>Beaumont Hospital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en-US" dirty="0" err="1" smtClean="0"/>
              <a:t>Crittenton</a:t>
            </a:r>
            <a:r>
              <a:rPr lang="en-US" dirty="0" smtClean="0"/>
              <a:t> Hospital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en-US" dirty="0" smtClean="0"/>
              <a:t>Allegiance Health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en-US" dirty="0" err="1" smtClean="0"/>
              <a:t>Genesys</a:t>
            </a:r>
            <a:r>
              <a:rPr lang="en-US" dirty="0" smtClean="0"/>
              <a:t> Health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en-US" dirty="0" smtClean="0"/>
              <a:t>St. John Providence Healthcare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Participating Healthcare  Organizations</a:t>
            </a:r>
            <a:endParaRPr lang="en-US" sz="3200" dirty="0"/>
          </a:p>
        </p:txBody>
      </p:sp>
      <p:pic>
        <p:nvPicPr>
          <p:cNvPr id="4" name="Picture 2" descr="Large Michigan wall 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8425" y="1143000"/>
            <a:ext cx="5095105" cy="571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Connector 4"/>
          <p:cNvSpPr/>
          <p:nvPr/>
        </p:nvSpPr>
        <p:spPr>
          <a:xfrm>
            <a:off x="6275470" y="4177230"/>
            <a:ext cx="114300" cy="152400"/>
          </a:xfrm>
          <a:prstGeom prst="flowChartConnec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6877339" y="5653375"/>
            <a:ext cx="114300" cy="152400"/>
          </a:xfrm>
          <a:prstGeom prst="flowChartConnec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6866819" y="5583960"/>
            <a:ext cx="114300" cy="152400"/>
          </a:xfrm>
          <a:prstGeom prst="flowChartConnec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6332620" y="5653375"/>
            <a:ext cx="114300" cy="152400"/>
          </a:xfrm>
          <a:prstGeom prst="flowChartConnec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6997892" y="6119703"/>
            <a:ext cx="114300" cy="152400"/>
          </a:xfrm>
          <a:prstGeom prst="flowChartConnec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7112192" y="5997252"/>
            <a:ext cx="114300" cy="152400"/>
          </a:xfrm>
          <a:prstGeom prst="flowChartConnec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6752519" y="6149652"/>
            <a:ext cx="114300" cy="152400"/>
          </a:xfrm>
          <a:prstGeom prst="flowChartConnec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7175596" y="6255318"/>
            <a:ext cx="114300" cy="152400"/>
          </a:xfrm>
          <a:prstGeom prst="flowChartConnec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7363256" y="6144240"/>
            <a:ext cx="114300" cy="152400"/>
          </a:xfrm>
          <a:prstGeom prst="flowChartConnec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7239000" y="5291914"/>
            <a:ext cx="114300" cy="152400"/>
          </a:xfrm>
          <a:prstGeom prst="flowChartConnec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6275470" y="5934519"/>
            <a:ext cx="114300" cy="152400"/>
          </a:xfrm>
          <a:prstGeom prst="flowChartConnec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6097266" y="6249451"/>
            <a:ext cx="114300" cy="152400"/>
          </a:xfrm>
          <a:prstGeom prst="flowChartConnec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6345758" y="5500765"/>
            <a:ext cx="114300" cy="152400"/>
          </a:xfrm>
          <a:prstGeom prst="flowChartConnec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28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Invitation from Doctors of Nursing Practice, Inc. for a regional DNP effort</a:t>
            </a:r>
          </a:p>
          <a:p>
            <a:r>
              <a:rPr lang="en-US" dirty="0" smtClean="0"/>
              <a:t>Collaboration between Michigan DNP Network (MIDNP) and  Michigan Center for Nursing (MCN)</a:t>
            </a:r>
          </a:p>
          <a:p>
            <a:r>
              <a:rPr lang="en-US" dirty="0" smtClean="0"/>
              <a:t>Merging mission of the organizations, educating the partners on the DNP, and evolution of the format</a:t>
            </a:r>
          </a:p>
          <a:p>
            <a:r>
              <a:rPr lang="en-US" dirty="0" smtClean="0"/>
              <a:t>MCN managed logistics, MIDNP guided content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Process</a:t>
            </a:r>
            <a:r>
              <a:rPr lang="en-US" dirty="0" smtClean="0"/>
              <a:t>: Gathering Resources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023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/>
          </a:bodyPr>
          <a:lstStyle/>
          <a:p>
            <a:endParaRPr lang="en-US" i="1" dirty="0" smtClean="0"/>
          </a:p>
          <a:p>
            <a:pPr marL="109728" indent="0">
              <a:buNone/>
            </a:pPr>
            <a:endParaRPr lang="en-US" i="1" dirty="0" smtClean="0"/>
          </a:p>
          <a:p>
            <a:r>
              <a:rPr lang="en-US" i="1" dirty="0" smtClean="0"/>
              <a:t>Speaking to the choir vs. engaging the congregation”</a:t>
            </a:r>
          </a:p>
          <a:p>
            <a:endParaRPr lang="en-US" dirty="0" smtClean="0"/>
          </a:p>
          <a:p>
            <a:r>
              <a:rPr lang="en-US" dirty="0" smtClean="0"/>
              <a:t>Local Assessment</a:t>
            </a:r>
          </a:p>
          <a:p>
            <a:pPr marL="109728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sz="2200" dirty="0" smtClean="0"/>
          </a:p>
          <a:p>
            <a:r>
              <a:rPr lang="en-US" sz="2800" dirty="0"/>
              <a:t>Always keeping practice in </a:t>
            </a:r>
            <a:r>
              <a:rPr lang="en-US" sz="2800" dirty="0" smtClean="0"/>
              <a:t>mind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Process</a:t>
            </a:r>
            <a:r>
              <a:rPr lang="en-US" dirty="0" smtClean="0"/>
              <a:t>:  Innovative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447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Bringing stakeholders </a:t>
            </a:r>
            <a:r>
              <a:rPr lang="en-US" sz="3200" dirty="0"/>
              <a:t>to the table: addressing “what’s in it for them</a:t>
            </a:r>
            <a:r>
              <a:rPr lang="en-US" sz="3200" dirty="0" smtClean="0"/>
              <a:t>”</a:t>
            </a:r>
          </a:p>
          <a:p>
            <a:endParaRPr lang="en-US" sz="2600" dirty="0"/>
          </a:p>
          <a:p>
            <a:r>
              <a:rPr lang="en-US" sz="3200" dirty="0" smtClean="0"/>
              <a:t>Academia identified </a:t>
            </a:r>
            <a:r>
              <a:rPr lang="en-US" sz="3200" dirty="0"/>
              <a:t>practice </a:t>
            </a:r>
            <a:r>
              <a:rPr lang="en-US" sz="3200" dirty="0" smtClean="0"/>
              <a:t>partners</a:t>
            </a:r>
          </a:p>
          <a:p>
            <a:pPr marL="109728" indent="0">
              <a:buNone/>
            </a:pPr>
            <a:r>
              <a:rPr lang="en-US" sz="3200" dirty="0" smtClean="0"/>
              <a:t> </a:t>
            </a:r>
          </a:p>
          <a:p>
            <a:r>
              <a:rPr lang="en-US" sz="3200" dirty="0" smtClean="0"/>
              <a:t>Preparing </a:t>
            </a:r>
            <a:r>
              <a:rPr lang="en-US" sz="3200" dirty="0"/>
              <a:t>prior to the event: Efforts to get buy-in from academia and practice partners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: Innovative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630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Invitations </a:t>
            </a:r>
            <a:r>
              <a:rPr lang="en-US" dirty="0"/>
              <a:t>to DNP educational programs to sponsor and identify practice partners or potential partners</a:t>
            </a:r>
          </a:p>
          <a:p>
            <a:r>
              <a:rPr lang="en-US" dirty="0" smtClean="0"/>
              <a:t>All invitations electronic (as much as possible) </a:t>
            </a:r>
            <a:endParaRPr lang="en-US" dirty="0"/>
          </a:p>
          <a:p>
            <a:r>
              <a:rPr lang="en-US" dirty="0" smtClean="0"/>
              <a:t>Attention to the amount of information to send out</a:t>
            </a:r>
          </a:p>
          <a:p>
            <a:r>
              <a:rPr lang="en-US" dirty="0" smtClean="0"/>
              <a:t>Practice partners invited, but also expanded to other </a:t>
            </a:r>
            <a:r>
              <a:rPr lang="en-US" dirty="0"/>
              <a:t>health care </a:t>
            </a:r>
            <a:r>
              <a:rPr lang="en-US" dirty="0" smtClean="0"/>
              <a:t>organizations- representatives Home Health, Hospice, Primary care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 </a:t>
            </a:r>
            <a:r>
              <a:rPr lang="en-US" dirty="0" smtClean="0">
                <a:solidFill>
                  <a:schemeClr val="accent2"/>
                </a:solidFill>
              </a:rPr>
              <a:t>Process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62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2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Strategic </a:t>
            </a:r>
            <a:r>
              <a:rPr lang="en-US" sz="3200" dirty="0" smtClean="0"/>
              <a:t>placements to be </a:t>
            </a:r>
            <a:r>
              <a:rPr lang="en-US" sz="3200" dirty="0"/>
              <a:t>at each table:  Academia, Practice, practicing DNP and DNP student</a:t>
            </a:r>
          </a:p>
          <a:p>
            <a:r>
              <a:rPr lang="en-US" sz="3200" dirty="0" smtClean="0"/>
              <a:t>Practicing DNPs: concept-specific </a:t>
            </a:r>
            <a:r>
              <a:rPr lang="en-US" sz="3200" dirty="0"/>
              <a:t>invitation, able to verbalize DNP practice</a:t>
            </a:r>
          </a:p>
          <a:p>
            <a:r>
              <a:rPr lang="en-US" sz="3200" dirty="0"/>
              <a:t>Academia </a:t>
            </a:r>
            <a:r>
              <a:rPr lang="en-US" sz="3200" dirty="0" smtClean="0"/>
              <a:t>paid for practice partners to attend</a:t>
            </a:r>
          </a:p>
          <a:p>
            <a:r>
              <a:rPr lang="en-US" sz="3200" dirty="0" smtClean="0"/>
              <a:t>Inclusion </a:t>
            </a:r>
            <a:r>
              <a:rPr lang="en-US" sz="3200" dirty="0"/>
              <a:t>of all schools and </a:t>
            </a:r>
            <a:r>
              <a:rPr lang="en-US" sz="3200" dirty="0" smtClean="0"/>
              <a:t>follow-up </a:t>
            </a:r>
            <a:r>
              <a:rPr lang="en-US" sz="3200" dirty="0"/>
              <a:t>with personalized networking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 </a:t>
            </a:r>
            <a:r>
              <a:rPr lang="en-US" dirty="0" smtClean="0">
                <a:solidFill>
                  <a:srgbClr val="FF0000"/>
                </a:solidFill>
              </a:rPr>
              <a:t>Process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42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6283152"/>
              </p:ext>
            </p:extLst>
          </p:nvPr>
        </p:nvGraphicFramePr>
        <p:xfrm>
          <a:off x="0" y="1371601"/>
          <a:ext cx="9169021" cy="5486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094"/>
                <a:gridCol w="6532927"/>
              </a:tblGrid>
              <a:tr h="1208064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799114">
                <a:tc>
                  <a:txBody>
                    <a:bodyPr/>
                    <a:lstStyle/>
                    <a:p>
                      <a:r>
                        <a:rPr lang="en-US" dirty="0" smtClean="0"/>
                        <a:t>Sept,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Charge from Doctors</a:t>
                      </a:r>
                      <a:r>
                        <a:rPr lang="en-US" sz="1800" baseline="0" dirty="0" smtClean="0"/>
                        <a:t> of Nursing Practice, Inc.</a:t>
                      </a:r>
                      <a:r>
                        <a:rPr lang="en-US" sz="1800" dirty="0" smtClean="0"/>
                        <a:t> to Michigan DNP Network for Regional</a:t>
                      </a:r>
                      <a:r>
                        <a:rPr lang="en-US" sz="1800" baseline="0" dirty="0" smtClean="0"/>
                        <a:t> Meeting</a:t>
                      </a:r>
                      <a:endParaRPr lang="en-US" sz="1800" dirty="0"/>
                    </a:p>
                  </a:txBody>
                  <a:tcPr/>
                </a:tc>
              </a:tr>
              <a:tr h="804858">
                <a:tc>
                  <a:txBody>
                    <a:bodyPr/>
                    <a:lstStyle/>
                    <a:p>
                      <a:r>
                        <a:rPr lang="en-US" dirty="0" smtClean="0"/>
                        <a:t>Oct,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Engaging </a:t>
                      </a:r>
                      <a:r>
                        <a:rPr lang="en-US" sz="1800" dirty="0" smtClean="0"/>
                        <a:t>Partners</a:t>
                      </a:r>
                      <a:r>
                        <a:rPr lang="en-US" sz="1400" dirty="0" smtClean="0"/>
                        <a:t>-Michigan Council of Nursing, Practice and Academia</a:t>
                      </a:r>
                      <a:endParaRPr lang="en-US" dirty="0"/>
                    </a:p>
                  </a:txBody>
                  <a:tcPr/>
                </a:tc>
              </a:tr>
              <a:tr h="838722">
                <a:tc>
                  <a:txBody>
                    <a:bodyPr/>
                    <a:lstStyle/>
                    <a:p>
                      <a:r>
                        <a:rPr lang="en-US" dirty="0" smtClean="0"/>
                        <a:t>Oct 2012-June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 Meetings/Conference Calls</a:t>
                      </a:r>
                      <a:endParaRPr lang="en-US" dirty="0"/>
                    </a:p>
                  </a:txBody>
                  <a:tcPr/>
                </a:tc>
              </a:tr>
              <a:tr h="804858">
                <a:tc>
                  <a:txBody>
                    <a:bodyPr/>
                    <a:lstStyle/>
                    <a:p>
                      <a:r>
                        <a:rPr lang="en-US" dirty="0" smtClean="0"/>
                        <a:t>Feb,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728" indent="0">
                        <a:buNone/>
                      </a:pPr>
                      <a:r>
                        <a:rPr lang="en-US" sz="1800" dirty="0" smtClean="0"/>
                        <a:t>Invitation to Deans: </a:t>
                      </a:r>
                      <a:r>
                        <a:rPr lang="en-US" sz="1400" dirty="0" smtClean="0"/>
                        <a:t>Financial Support, Identification of Practice Partners, Students</a:t>
                      </a:r>
                      <a:endParaRPr lang="en-US" sz="1400" dirty="0"/>
                    </a:p>
                  </a:txBody>
                  <a:tcPr/>
                </a:tc>
              </a:tr>
              <a:tr h="515391">
                <a:tc>
                  <a:txBody>
                    <a:bodyPr/>
                    <a:lstStyle/>
                    <a:p>
                      <a:r>
                        <a:rPr lang="en-US" dirty="0" smtClean="0"/>
                        <a:t>March,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Invitation to Practice Partners</a:t>
                      </a:r>
                      <a:endParaRPr lang="en-US" dirty="0"/>
                    </a:p>
                  </a:txBody>
                  <a:tcPr/>
                </a:tc>
              </a:tr>
              <a:tr h="515391">
                <a:tc>
                  <a:txBody>
                    <a:bodyPr/>
                    <a:lstStyle/>
                    <a:p>
                      <a:r>
                        <a:rPr lang="en-US" dirty="0" smtClean="0"/>
                        <a:t>June 7,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Roundtable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00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Ice breaker</a:t>
            </a:r>
          </a:p>
          <a:p>
            <a:pPr lvl="1"/>
            <a:r>
              <a:rPr lang="en-US" dirty="0" smtClean="0"/>
              <a:t>What is your greatest challenge? </a:t>
            </a:r>
            <a:endParaRPr lang="en-US" dirty="0"/>
          </a:p>
          <a:p>
            <a:pPr lvl="1"/>
            <a:r>
              <a:rPr lang="en-US" dirty="0" smtClean="0"/>
              <a:t>What would you like to get out of today? </a:t>
            </a:r>
          </a:p>
          <a:p>
            <a:pPr lvl="1"/>
            <a:r>
              <a:rPr lang="en-US" dirty="0" smtClean="0"/>
              <a:t>What do you bring to this roundtable discussion?</a:t>
            </a:r>
          </a:p>
          <a:p>
            <a:pPr lvl="1"/>
            <a:endParaRPr lang="en-US" dirty="0" smtClean="0"/>
          </a:p>
          <a:p>
            <a:r>
              <a:rPr lang="en-US" sz="3000" dirty="0" smtClean="0"/>
              <a:t>Summary of Important Points from Ice Breaker</a:t>
            </a:r>
          </a:p>
          <a:p>
            <a:pPr lvl="1"/>
            <a:endParaRPr lang="en-US" sz="3000" dirty="0" smtClean="0"/>
          </a:p>
          <a:p>
            <a:r>
              <a:rPr lang="en-US" sz="3000" dirty="0" smtClean="0"/>
              <a:t>DNP Landscape Presentation</a:t>
            </a:r>
          </a:p>
          <a:p>
            <a:pPr lvl="1"/>
            <a:r>
              <a:rPr lang="en-US" dirty="0" smtClean="0"/>
              <a:t>Setting the Stage</a:t>
            </a:r>
          </a:p>
          <a:p>
            <a:pPr lvl="1"/>
            <a:r>
              <a:rPr lang="en-US" dirty="0" smtClean="0"/>
              <a:t>Why is the dialogue important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Process</a:t>
            </a:r>
            <a:r>
              <a:rPr lang="en-US" dirty="0" smtClean="0"/>
              <a:t>: Roundtable Agenda</a:t>
            </a:r>
            <a:br>
              <a:rPr lang="en-US" dirty="0" smtClean="0"/>
            </a:br>
            <a:r>
              <a:rPr lang="en-US" dirty="0" smtClean="0"/>
              <a:t>Setting the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11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Launette</a:t>
            </a:r>
            <a:r>
              <a:rPr lang="en-US" dirty="0" smtClean="0"/>
              <a:t> </a:t>
            </a:r>
            <a:r>
              <a:rPr lang="en-US" dirty="0" err="1" smtClean="0"/>
              <a:t>Wohlford</a:t>
            </a:r>
            <a:r>
              <a:rPr lang="en-US" dirty="0" smtClean="0"/>
              <a:t> DNP, </a:t>
            </a:r>
            <a:r>
              <a:rPr lang="en-US" dirty="0" err="1" smtClean="0"/>
              <a:t>EdD</a:t>
            </a:r>
            <a:r>
              <a:rPr lang="en-US" dirty="0" smtClean="0"/>
              <a:t>, RN</a:t>
            </a:r>
          </a:p>
          <a:p>
            <a:r>
              <a:rPr lang="en-US" dirty="0"/>
              <a:t>Dinner meeting the night before: “Fed our nursing </a:t>
            </a:r>
            <a:r>
              <a:rPr lang="en-US" dirty="0" smtClean="0"/>
              <a:t>spirit”</a:t>
            </a:r>
          </a:p>
          <a:p>
            <a:r>
              <a:rPr lang="en-US" dirty="0" smtClean="0"/>
              <a:t>Keynote message– real life exemplar of DNP innovation in practice from systems viewpoint</a:t>
            </a:r>
          </a:p>
          <a:p>
            <a:r>
              <a:rPr lang="en-US" dirty="0" smtClean="0"/>
              <a:t>Systems view: quality and cost</a:t>
            </a:r>
          </a:p>
          <a:p>
            <a:r>
              <a:rPr lang="en-US" dirty="0" smtClean="0"/>
              <a:t>Need to disseminate utilization of DNP best practices</a:t>
            </a:r>
          </a:p>
          <a:p>
            <a:r>
              <a:rPr lang="en-US" dirty="0" smtClean="0"/>
              <a:t>Realizing the Possibilities…</a:t>
            </a:r>
            <a:endParaRPr lang="en-US" dirty="0"/>
          </a:p>
          <a:p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Process</a:t>
            </a:r>
            <a:r>
              <a:rPr lang="en-US" dirty="0" smtClean="0"/>
              <a:t>: Keynote Speaker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721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33600"/>
            <a:ext cx="8305800" cy="484327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66"/>
                </a:solidFill>
              </a:rPr>
              <a:t>65 </a:t>
            </a:r>
            <a:r>
              <a:rPr lang="en-US" dirty="0" smtClean="0"/>
              <a:t>participants</a:t>
            </a:r>
          </a:p>
          <a:p>
            <a:endParaRPr lang="en-US" dirty="0"/>
          </a:p>
          <a:p>
            <a:r>
              <a:rPr lang="en-US" dirty="0" smtClean="0"/>
              <a:t>Moderator role: </a:t>
            </a:r>
            <a:r>
              <a:rPr lang="en-US" dirty="0" smtClean="0">
                <a:solidFill>
                  <a:srgbClr val="FF0066"/>
                </a:solidFill>
              </a:rPr>
              <a:t>neutral</a:t>
            </a:r>
            <a:r>
              <a:rPr lang="en-US" dirty="0" smtClean="0"/>
              <a:t> non-nurse</a:t>
            </a:r>
          </a:p>
          <a:p>
            <a:endParaRPr lang="en-US" dirty="0"/>
          </a:p>
          <a:p>
            <a:r>
              <a:rPr lang="en-US" dirty="0" smtClean="0"/>
              <a:t>Student Scribes</a:t>
            </a:r>
          </a:p>
          <a:p>
            <a:pPr lvl="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Proces</a:t>
            </a:r>
            <a:r>
              <a:rPr lang="en-US" dirty="0" smtClean="0">
                <a:solidFill>
                  <a:srgbClr val="FF0066"/>
                </a:solidFill>
              </a:rPr>
              <a:t>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Roundtable Discussion Format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279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5B3YIfcdMgvxQJozkJoKNmAFc_30XC4Smpof7Pweyhxz6kIEXe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1" y="776747"/>
            <a:ext cx="6781800" cy="538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8484" y="54113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ernard MT Condensed" pitchFamily="18" charset="0"/>
              </a:rPr>
              <a:t>Mackinac  Bridge</a:t>
            </a:r>
            <a:endParaRPr lang="en-US" sz="4000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1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from DNP programs as roundtable participants and scribes</a:t>
            </a:r>
          </a:p>
          <a:p>
            <a:endParaRPr lang="en-US" dirty="0" smtClean="0"/>
          </a:p>
          <a:p>
            <a:r>
              <a:rPr lang="en-US" dirty="0" smtClean="0"/>
              <a:t>DNP Posters:</a:t>
            </a:r>
          </a:p>
          <a:p>
            <a:pPr marL="708660" lvl="1" indent="-342900"/>
            <a:r>
              <a:rPr lang="en-US" dirty="0" smtClean="0"/>
              <a:t> DNPs go to Washington </a:t>
            </a:r>
          </a:p>
          <a:p>
            <a:pPr marL="708660" lvl="1" indent="-342900"/>
            <a:r>
              <a:rPr lang="en-US" dirty="0"/>
              <a:t> </a:t>
            </a:r>
            <a:r>
              <a:rPr lang="en-US" dirty="0" smtClean="0"/>
              <a:t>Caring Nurse Practice in the </a:t>
            </a:r>
            <a:r>
              <a:rPr lang="en-US" dirty="0" err="1" smtClean="0"/>
              <a:t>IntraPartum</a:t>
            </a:r>
            <a:r>
              <a:rPr lang="en-US" dirty="0" smtClean="0"/>
              <a:t> Setting</a:t>
            </a:r>
          </a:p>
          <a:p>
            <a:pPr marL="708660" lvl="1" indent="-342900"/>
            <a:r>
              <a:rPr lang="en-US" dirty="0" smtClean="0"/>
              <a:t> Survey on How MI Uses DNPs in Practice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Lessons Learned:</a:t>
            </a:r>
          </a:p>
          <a:p>
            <a:pPr lvl="1"/>
            <a:r>
              <a:rPr lang="en-US" dirty="0" smtClean="0"/>
              <a:t>DNP students-stepped </a:t>
            </a:r>
            <a:r>
              <a:rPr lang="en-US" dirty="0"/>
              <a:t>up to the challenge</a:t>
            </a:r>
          </a:p>
          <a:p>
            <a:pPr lvl="1"/>
            <a:r>
              <a:rPr lang="en-US" dirty="0" smtClean="0"/>
              <a:t>Prep with DNP talking points and roles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Process</a:t>
            </a:r>
            <a:r>
              <a:rPr lang="en-US" dirty="0" smtClean="0"/>
              <a:t>: Student 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819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Ground-breaking event</a:t>
            </a:r>
          </a:p>
          <a:p>
            <a:pPr marL="109728" indent="0">
              <a:buNone/>
            </a:pP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the usual discussion </a:t>
            </a:r>
          </a:p>
          <a:p>
            <a:pPr marL="109728" indent="0">
              <a:buNone/>
            </a:pP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Non-competiveness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Outcomes</a:t>
            </a:r>
            <a:r>
              <a:rPr lang="en-US" dirty="0" smtClean="0"/>
              <a:t>:  Conference Milieu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023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>
            <a:noAutofit/>
          </a:bodyPr>
          <a:lstStyle/>
          <a:p>
            <a:r>
              <a:rPr lang="en-US" sz="2200" b="1" dirty="0"/>
              <a:t>How can practice doctorates contribute to the IHI Triple Aim: improving the patient experience, improving the health of the population and reducing the per capita cost of healthcare</a:t>
            </a:r>
            <a:r>
              <a:rPr lang="en-US" sz="2200" b="1" dirty="0" smtClean="0"/>
              <a:t>?</a:t>
            </a:r>
          </a:p>
          <a:p>
            <a:pPr marL="393192" lvl="1" indent="0">
              <a:buNone/>
            </a:pPr>
            <a:endParaRPr lang="en-US" sz="2200" b="1" dirty="0" smtClean="0"/>
          </a:p>
          <a:p>
            <a:r>
              <a:rPr lang="en-US" sz="2200" b="1" dirty="0" smtClean="0"/>
              <a:t> </a:t>
            </a:r>
            <a:r>
              <a:rPr lang="en-US" sz="2200" b="1" dirty="0"/>
              <a:t>Identify challenges and opportunities to utilizing DNP’s within an organization, strategies to overcome challenges and recommendations for action</a:t>
            </a:r>
          </a:p>
          <a:p>
            <a:pPr lvl="1"/>
            <a:endParaRPr lang="en-US" sz="2200" b="1" dirty="0"/>
          </a:p>
          <a:p>
            <a:r>
              <a:rPr lang="en-US" sz="2200" b="1" dirty="0"/>
              <a:t>How can education and practice collaborate to enhance the preparation of the practice doctorate to impact healthcare systems organizational initiatives?</a:t>
            </a:r>
          </a:p>
          <a:p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66"/>
                </a:solidFill>
              </a:rPr>
              <a:t>Roundtable Questions:</a:t>
            </a:r>
            <a:endParaRPr lang="en-US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9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4445484"/>
              </p:ext>
            </p:extLst>
          </p:nvPr>
        </p:nvGraphicFramePr>
        <p:xfrm>
          <a:off x="-76200" y="1066799"/>
          <a:ext cx="9220200" cy="5803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3400"/>
                <a:gridCol w="3073400"/>
                <a:gridCol w="3073400"/>
              </a:tblGrid>
              <a:tr h="655257">
                <a:tc>
                  <a:txBody>
                    <a:bodyPr/>
                    <a:lstStyle/>
                    <a:p>
                      <a:r>
                        <a:rPr lang="en-US" dirty="0" smtClean="0"/>
                        <a:t>Improve</a:t>
                      </a:r>
                      <a:r>
                        <a:rPr lang="en-US" baseline="0" dirty="0" smtClean="0"/>
                        <a:t> Health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Improving Patient 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Reducing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/>
                </a:tc>
              </a:tr>
              <a:tr h="1497732">
                <a:tc>
                  <a:txBody>
                    <a:bodyPr/>
                    <a:lstStyle/>
                    <a:p>
                      <a:r>
                        <a:rPr lang="en-US" dirty="0" smtClean="0"/>
                        <a:t>Leadership</a:t>
                      </a:r>
                      <a:r>
                        <a:rPr lang="en-US" baseline="0" dirty="0" smtClean="0"/>
                        <a:t> in: implementing EBP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Best Practices translated in timely fashion to</a:t>
                      </a:r>
                      <a:r>
                        <a:rPr lang="en-US" baseline="0" dirty="0" smtClean="0"/>
                        <a:t> bedside and patient, mentoring nursing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Leadership</a:t>
                      </a:r>
                      <a:r>
                        <a:rPr lang="en-US" baseline="0" dirty="0" smtClean="0"/>
                        <a:t> in: implementing EBP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216907">
                <a:tc>
                  <a:txBody>
                    <a:bodyPr/>
                    <a:lstStyle/>
                    <a:p>
                      <a:r>
                        <a:rPr lang="en-US" dirty="0" smtClean="0"/>
                        <a:t>Care Coordination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Bridge</a:t>
                      </a:r>
                      <a:r>
                        <a:rPr lang="en-US" baseline="0" dirty="0" smtClean="0"/>
                        <a:t> between nursing, administration and 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Knowledge in data</a:t>
                      </a:r>
                      <a:r>
                        <a:rPr lang="en-US" baseline="0" dirty="0" smtClean="0"/>
                        <a:t> collection, analysis and project management, return on investment</a:t>
                      </a:r>
                      <a:endParaRPr lang="en-US" dirty="0"/>
                    </a:p>
                  </a:txBody>
                  <a:tcPr/>
                </a:tc>
              </a:tr>
              <a:tr h="1497732">
                <a:tc>
                  <a:txBody>
                    <a:bodyPr/>
                    <a:lstStyle/>
                    <a:p>
                      <a:r>
                        <a:rPr lang="en-US" dirty="0" smtClean="0"/>
                        <a:t>Providing Quality and Safety Outcomes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“Clinical Champion”-A clinical</a:t>
                      </a:r>
                      <a:r>
                        <a:rPr lang="en-US" baseline="0" dirty="0" smtClean="0"/>
                        <a:t> expert in an increasingly complex health system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“Overal</a:t>
                      </a:r>
                      <a:r>
                        <a:rPr lang="en-US" baseline="0" dirty="0" smtClean="0"/>
                        <a:t>l Big Picture Thinking”--</a:t>
                      </a:r>
                      <a:r>
                        <a:rPr lang="en-US" dirty="0" smtClean="0"/>
                        <a:t>System</a:t>
                      </a:r>
                      <a:r>
                        <a:rPr lang="en-US" baseline="0" dirty="0" smtClean="0"/>
                        <a:t> and Individual Patient level thinking</a:t>
                      </a:r>
                      <a:endParaRPr lang="en-US" dirty="0"/>
                    </a:p>
                  </a:txBody>
                  <a:tcPr/>
                </a:tc>
              </a:tr>
              <a:tr h="936083">
                <a:tc>
                  <a:txBody>
                    <a:bodyPr/>
                    <a:lstStyle/>
                    <a:p>
                      <a:r>
                        <a:rPr lang="en-US" dirty="0" smtClean="0"/>
                        <a:t>Leaders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err="1" smtClean="0"/>
                        <a:t>Interprofessional</a:t>
                      </a:r>
                      <a:r>
                        <a:rPr lang="en-US" baseline="0" dirty="0" smtClean="0"/>
                        <a:t> Collaboration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Patient Centered Care,</a:t>
                      </a:r>
                      <a:r>
                        <a:rPr lang="en-US" baseline="0" dirty="0" smtClean="0"/>
                        <a:t> Patient Engagement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07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Practice Doctorates Contribute to Triple Aim?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305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4490095"/>
              </p:ext>
            </p:extLst>
          </p:nvPr>
        </p:nvGraphicFramePr>
        <p:xfrm>
          <a:off x="0" y="1371600"/>
          <a:ext cx="9220200" cy="5486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0100"/>
                <a:gridCol w="4610100"/>
              </a:tblGrid>
              <a:tr h="403737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</a:t>
                      </a:r>
                      <a:endParaRPr lang="en-US" dirty="0"/>
                    </a:p>
                  </a:txBody>
                  <a:tcPr/>
                </a:tc>
              </a:tr>
              <a:tr h="1592825">
                <a:tc>
                  <a:txBody>
                    <a:bodyPr/>
                    <a:lstStyle/>
                    <a:p>
                      <a:r>
                        <a:rPr lang="en-US" dirty="0" smtClean="0"/>
                        <a:t>Articulating</a:t>
                      </a:r>
                      <a:r>
                        <a:rPr lang="en-US" baseline="0" dirty="0" smtClean="0"/>
                        <a:t> the Role: Benefits of DNPs to the system and across health care continuum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Educational communication /marketing for practice settings:</a:t>
                      </a:r>
                      <a:r>
                        <a:rPr lang="en-US" baseline="0" dirty="0" smtClean="0"/>
                        <a:t> administration, </a:t>
                      </a:r>
                      <a:r>
                        <a:rPr lang="en-US" dirty="0" smtClean="0"/>
                        <a:t>physicians</a:t>
                      </a:r>
                      <a:r>
                        <a:rPr lang="en-US" baseline="0" dirty="0" smtClean="0"/>
                        <a:t> and other nurses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696861">
                <a:tc>
                  <a:txBody>
                    <a:bodyPr/>
                    <a:lstStyle/>
                    <a:p>
                      <a:r>
                        <a:rPr lang="en-US" dirty="0" smtClean="0"/>
                        <a:t>Cost-Demonstrate</a:t>
                      </a:r>
                      <a:r>
                        <a:rPr lang="en-US" baseline="0" dirty="0" smtClean="0"/>
                        <a:t> added value, ROI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Practice</a:t>
                      </a:r>
                      <a:r>
                        <a:rPr lang="en-US" baseline="0" dirty="0" smtClean="0"/>
                        <a:t> and academia partnership</a:t>
                      </a:r>
                      <a:endParaRPr lang="en-US" dirty="0"/>
                    </a:p>
                  </a:txBody>
                  <a:tcPr/>
                </a:tc>
              </a:tr>
              <a:tr h="995516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 of Nursing for DNP- from administration to bedside nurses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Using DNP Scholarly</a:t>
                      </a:r>
                      <a:r>
                        <a:rPr lang="en-US" baseline="0" dirty="0" smtClean="0"/>
                        <a:t> Project to demonstrate role and value to system</a:t>
                      </a:r>
                      <a:endParaRPr lang="en-US" dirty="0"/>
                    </a:p>
                  </a:txBody>
                  <a:tcPr/>
                </a:tc>
              </a:tr>
              <a:tr h="403737">
                <a:tc>
                  <a:txBody>
                    <a:bodyPr/>
                    <a:lstStyle/>
                    <a:p>
                      <a:r>
                        <a:rPr lang="en-US" dirty="0" smtClean="0"/>
                        <a:t>Reporting relationships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DNP database/networking</a:t>
                      </a:r>
                      <a:endParaRPr lang="en-US" dirty="0"/>
                    </a:p>
                  </a:txBody>
                  <a:tcPr/>
                </a:tc>
              </a:tr>
              <a:tr h="696861"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evidence to support utilizing</a:t>
                      </a:r>
                      <a:r>
                        <a:rPr lang="en-US" baseline="0" dirty="0" smtClean="0"/>
                        <a:t> DNPs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Repository</a:t>
                      </a:r>
                      <a:r>
                        <a:rPr lang="en-US" baseline="0" dirty="0" smtClean="0"/>
                        <a:t> of DNP outcomes</a:t>
                      </a:r>
                      <a:endParaRPr lang="en-US" dirty="0"/>
                    </a:p>
                  </a:txBody>
                  <a:tcPr/>
                </a:tc>
              </a:tr>
              <a:tr h="696861"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mentorship</a:t>
                      </a:r>
                      <a:r>
                        <a:rPr lang="en-US" baseline="0" dirty="0" smtClean="0"/>
                        <a:t>, role modeling for new nursing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Advocacy for</a:t>
                      </a:r>
                      <a:r>
                        <a:rPr lang="en-US" baseline="0" dirty="0" smtClean="0"/>
                        <a:t> legislation and reimbursement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Utilizing DNPs: Challenges and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1844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0482368"/>
              </p:ext>
            </p:extLst>
          </p:nvPr>
        </p:nvGraphicFramePr>
        <p:xfrm>
          <a:off x="0" y="1219198"/>
          <a:ext cx="91440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5520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 Partnership</a:t>
                      </a:r>
                      <a:r>
                        <a:rPr lang="en-US" baseline="0" dirty="0" smtClean="0"/>
                        <a:t> between Academia and Practice</a:t>
                      </a:r>
                    </a:p>
                    <a:p>
                      <a:pPr algn="ctr"/>
                      <a:r>
                        <a:rPr lang="en-US" baseline="0" dirty="0" smtClean="0"/>
                        <a:t>Shared Vision of Care Delivery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75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Practice Initiatives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Academia</a:t>
                      </a:r>
                      <a:r>
                        <a:rPr lang="en-US" b="1" baseline="0" dirty="0" smtClean="0"/>
                        <a:t> Initiatives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78864"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Identification of suitable</a:t>
                      </a:r>
                      <a:r>
                        <a:rPr lang="en-US" baseline="0" dirty="0" smtClean="0"/>
                        <a:t> projects-meet goals of DNP education and system sustainability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  partnership</a:t>
                      </a:r>
                      <a:r>
                        <a:rPr lang="en-US" baseline="0" dirty="0" smtClean="0"/>
                        <a:t> with practice: shared meetings</a:t>
                      </a:r>
                      <a:endParaRPr lang="en-US" dirty="0"/>
                    </a:p>
                  </a:txBody>
                  <a:tcPr/>
                </a:tc>
              </a:tr>
              <a:tr h="755205">
                <a:tc>
                  <a:txBody>
                    <a:bodyPr/>
                    <a:lstStyle/>
                    <a:p>
                      <a:r>
                        <a:rPr lang="en-US" dirty="0" smtClean="0"/>
                        <a:t>Job shadowing/mentoring of students with practicing DNPs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r>
                        <a:rPr lang="en-US" baseline="0" dirty="0" smtClean="0"/>
                        <a:t> appointments for faculty to bridge education and practice</a:t>
                      </a:r>
                      <a:endParaRPr lang="en-US" dirty="0"/>
                    </a:p>
                  </a:txBody>
                  <a:tcPr/>
                </a:tc>
              </a:tr>
              <a:tr h="755205"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r>
                        <a:rPr lang="en-US" baseline="0" dirty="0" smtClean="0"/>
                        <a:t> clarification within organizations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Promotion of </a:t>
                      </a:r>
                      <a:r>
                        <a:rPr lang="en-US" dirty="0" err="1" smtClean="0"/>
                        <a:t>interprofessional</a:t>
                      </a:r>
                      <a:r>
                        <a:rPr lang="en-US" baseline="0" dirty="0" smtClean="0"/>
                        <a:t> practice and education</a:t>
                      </a:r>
                      <a:endParaRPr lang="en-US" dirty="0"/>
                    </a:p>
                  </a:txBody>
                  <a:tcPr/>
                </a:tc>
              </a:tr>
              <a:tr h="755205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Organizational</a:t>
                      </a:r>
                      <a:r>
                        <a:rPr lang="en-US" baseline="0" dirty="0" smtClean="0"/>
                        <a:t> sponsorship/funding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Dissemination</a:t>
                      </a:r>
                      <a:r>
                        <a:rPr lang="en-US" baseline="0" dirty="0" smtClean="0"/>
                        <a:t> forums for best practices by DNPs and students</a:t>
                      </a:r>
                      <a:endParaRPr lang="en-US" dirty="0"/>
                    </a:p>
                  </a:txBody>
                  <a:tcPr/>
                </a:tc>
              </a:tr>
              <a:tr h="664036">
                <a:tc>
                  <a:txBody>
                    <a:bodyPr/>
                    <a:lstStyle/>
                    <a:p>
                      <a:r>
                        <a:rPr lang="en-US" dirty="0" smtClean="0"/>
                        <a:t>Consortium</a:t>
                      </a:r>
                      <a:r>
                        <a:rPr lang="en-US" baseline="0" dirty="0" smtClean="0"/>
                        <a:t> of resources/projects database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Promotion of innovation in practice</a:t>
                      </a:r>
                      <a:endParaRPr lang="en-US" dirty="0"/>
                    </a:p>
                  </a:txBody>
                  <a:tcPr/>
                </a:tc>
              </a:tr>
              <a:tr h="437540">
                <a:tc>
                  <a:txBody>
                    <a:bodyPr/>
                    <a:lstStyle/>
                    <a:p>
                      <a:r>
                        <a:rPr lang="en-US" dirty="0" smtClean="0"/>
                        <a:t>Residency</a:t>
                      </a:r>
                      <a:r>
                        <a:rPr lang="en-US" baseline="0" dirty="0" smtClean="0"/>
                        <a:t>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0236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Collaboration between education and practice to enhance DNP education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16110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Highlighted MIDNP Network- requests to join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Practicing DNPs and DNP students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ducated academia and practice on the DNP in practice</a:t>
            </a:r>
          </a:p>
          <a:p>
            <a:pPr lvl="1"/>
            <a:r>
              <a:rPr lang="en-US" dirty="0" smtClean="0"/>
              <a:t>Take </a:t>
            </a:r>
            <a:r>
              <a:rPr lang="en-US" dirty="0"/>
              <a:t>advantage of </a:t>
            </a:r>
            <a:r>
              <a:rPr lang="en-US" dirty="0" smtClean="0"/>
              <a:t>every</a:t>
            </a:r>
          </a:p>
          <a:p>
            <a:pPr marL="393192" lvl="1" indent="0">
              <a:buNone/>
            </a:pPr>
            <a:r>
              <a:rPr lang="en-US" dirty="0" smtClean="0"/>
              <a:t> </a:t>
            </a:r>
            <a:r>
              <a:rPr lang="en-US" dirty="0"/>
              <a:t>opportunity to engage </a:t>
            </a:r>
            <a:r>
              <a:rPr lang="en-US" dirty="0" smtClean="0"/>
              <a:t>students</a:t>
            </a:r>
          </a:p>
          <a:p>
            <a:pPr marL="393192" lvl="1" indent="0">
              <a:buNone/>
            </a:pPr>
            <a:r>
              <a:rPr lang="en-US" dirty="0" smtClean="0"/>
              <a:t> </a:t>
            </a:r>
            <a:r>
              <a:rPr lang="en-US" dirty="0"/>
              <a:t>in DNP work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Outcomes</a:t>
            </a:r>
            <a:r>
              <a:rPr lang="en-US" dirty="0" smtClean="0"/>
              <a:t>: Bridging Education and Practice Insights </a:t>
            </a:r>
            <a:endParaRPr lang="en-US" dirty="0"/>
          </a:p>
        </p:txBody>
      </p:sp>
      <p:pic>
        <p:nvPicPr>
          <p:cNvPr id="4" name="Picture 2" descr="https://encrypted-tbn3.gstatic.com/images?q=tbn:ANd9GcT5B3YIfcdMgvxQJozkJoKNmAFc_30XC4Smpof7Pweyhxz6kIEXe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57167"/>
            <a:ext cx="3429000" cy="272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72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562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 workgroup was </a:t>
            </a:r>
            <a:r>
              <a:rPr lang="en-US" dirty="0" smtClean="0"/>
              <a:t>proposed to </a:t>
            </a:r>
            <a:r>
              <a:rPr lang="en-US" dirty="0" smtClean="0">
                <a:solidFill>
                  <a:srgbClr val="FF0066"/>
                </a:solidFill>
              </a:rPr>
              <a:t>develop </a:t>
            </a:r>
            <a:r>
              <a:rPr lang="en-US" i="1" dirty="0">
                <a:solidFill>
                  <a:srgbClr val="FF0066"/>
                </a:solidFill>
              </a:rPr>
              <a:t>DNP Talking Points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smtClean="0">
                <a:solidFill>
                  <a:srgbClr val="FF0066"/>
                </a:solidFill>
              </a:rPr>
              <a:t>directed </a:t>
            </a:r>
            <a:r>
              <a:rPr lang="en-US" dirty="0">
                <a:solidFill>
                  <a:srgbClr val="FF0066"/>
                </a:solidFill>
              </a:rPr>
              <a:t>at practice organizations </a:t>
            </a:r>
            <a:r>
              <a:rPr lang="en-US" dirty="0"/>
              <a:t>across the </a:t>
            </a:r>
            <a:r>
              <a:rPr lang="en-US" dirty="0" smtClean="0"/>
              <a:t>continuum </a:t>
            </a:r>
          </a:p>
          <a:p>
            <a:pPr marL="109728" lv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FF0066"/>
                </a:solidFill>
              </a:rPr>
              <a:t>An </a:t>
            </a:r>
            <a:r>
              <a:rPr lang="en-US" dirty="0">
                <a:solidFill>
                  <a:srgbClr val="FF0066"/>
                </a:solidFill>
              </a:rPr>
              <a:t>online data </a:t>
            </a:r>
            <a:r>
              <a:rPr lang="en-US" dirty="0" smtClean="0">
                <a:solidFill>
                  <a:srgbClr val="FF0066"/>
                </a:solidFill>
              </a:rPr>
              <a:t>base/repository </a:t>
            </a:r>
            <a:r>
              <a:rPr lang="en-US" dirty="0"/>
              <a:t>housed in the Michigan Center for </a:t>
            </a:r>
            <a:r>
              <a:rPr lang="en-US" dirty="0" smtClean="0"/>
              <a:t>Nursing was proposed to catalog: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ompleted </a:t>
            </a:r>
            <a:r>
              <a:rPr lang="en-US" dirty="0"/>
              <a:t>Michigan DNP </a:t>
            </a:r>
            <a:r>
              <a:rPr lang="en-US" dirty="0" smtClean="0"/>
              <a:t>projects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ractice </a:t>
            </a:r>
            <a:r>
              <a:rPr lang="en-US" dirty="0"/>
              <a:t>opportunities for potential DNP </a:t>
            </a:r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DNP </a:t>
            </a:r>
            <a:r>
              <a:rPr lang="en-US" dirty="0"/>
              <a:t>student innovations/project proposals for practice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Outcomes</a:t>
            </a:r>
            <a:r>
              <a:rPr lang="en-US" dirty="0" smtClean="0"/>
              <a:t>: Action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190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Continue subsequent DNP conferences with Academia and Practice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Regional DNP </a:t>
            </a:r>
            <a:r>
              <a:rPr lang="en-US" dirty="0"/>
              <a:t>conference was proposed to share best practices of Michigan DNP education and practice and student projects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US" dirty="0"/>
              <a:t>Develop a DNP Strategic Plan for Michigan to highlight insights gained in the Roundtable discussion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Outcomes</a:t>
            </a:r>
            <a:r>
              <a:rPr lang="en-US" dirty="0"/>
              <a:t>: Action Plans</a:t>
            </a:r>
          </a:p>
        </p:txBody>
      </p:sp>
    </p:spTree>
    <p:extLst>
      <p:ext uri="{BB962C8B-B14F-4D97-AF65-F5344CB8AC3E}">
        <p14:creationId xmlns:p14="http://schemas.microsoft.com/office/powerpoint/2010/main" xmlns="" val="92135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Steps:</a:t>
            </a:r>
            <a:br>
              <a:rPr lang="en-US" dirty="0" smtClean="0"/>
            </a:br>
            <a:r>
              <a:rPr lang="en-US" dirty="0" smtClean="0">
                <a:solidFill>
                  <a:srgbClr val="FF0066"/>
                </a:solidFill>
              </a:rPr>
              <a:t>Moving forward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Follow up group work on implementation of recommendations</a:t>
            </a:r>
          </a:p>
          <a:p>
            <a:r>
              <a:rPr lang="en-US" dirty="0" smtClean="0"/>
              <a:t>Yearly conference and report back with new initiatives</a:t>
            </a:r>
          </a:p>
          <a:p>
            <a:r>
              <a:rPr lang="en-US" dirty="0" smtClean="0"/>
              <a:t>Continue the conversation</a:t>
            </a:r>
          </a:p>
          <a:p>
            <a:r>
              <a:rPr lang="en-US" dirty="0" smtClean="0"/>
              <a:t>Showcase DNP excellence in practice</a:t>
            </a:r>
          </a:p>
          <a:p>
            <a:r>
              <a:rPr lang="en-US" dirty="0" smtClean="0"/>
              <a:t>Complete White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89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dirty="0" smtClean="0"/>
              <a:t>Identify the process of gathering resources to plan a statewide initiative to address DNP education and practice</a:t>
            </a:r>
          </a:p>
          <a:p>
            <a:pPr lvl="0"/>
            <a:r>
              <a:rPr lang="en-US" dirty="0" smtClean="0"/>
              <a:t>Describe the effectiveness of roundtable collaborative discussion between practice and academia regarding the DNP </a:t>
            </a:r>
            <a:endParaRPr lang="en-US" b="1" dirty="0" smtClean="0"/>
          </a:p>
          <a:p>
            <a:r>
              <a:rPr lang="en-US" dirty="0" smtClean="0"/>
              <a:t>Review outcomes and action plan of a statewide initiative for bridging education and practice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70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81600"/>
            <a:ext cx="7817588" cy="990600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Katy Kessler (MCN), Dianne Conrad (</a:t>
            </a:r>
            <a:r>
              <a:rPr lang="en-US" sz="2000" dirty="0" err="1">
                <a:solidFill>
                  <a:schemeClr val="tx1"/>
                </a:solidFill>
              </a:rPr>
              <a:t>MiDNP</a:t>
            </a:r>
            <a:r>
              <a:rPr lang="en-US" sz="2000" dirty="0">
                <a:solidFill>
                  <a:schemeClr val="tx1"/>
                </a:solidFill>
              </a:rPr>
              <a:t>), </a:t>
            </a:r>
            <a:r>
              <a:rPr lang="en-US" sz="2000" dirty="0" err="1">
                <a:solidFill>
                  <a:schemeClr val="tx1"/>
                </a:solidFill>
              </a:rPr>
              <a:t>Launette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Woolforde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(keynote presenter</a:t>
            </a:r>
            <a:r>
              <a:rPr lang="en-US" sz="2000" dirty="0">
                <a:solidFill>
                  <a:schemeClr val="tx1"/>
                </a:solidFill>
              </a:rPr>
              <a:t>), Kathy Moran (</a:t>
            </a:r>
            <a:r>
              <a:rPr lang="en-US" sz="2000" dirty="0" err="1">
                <a:solidFill>
                  <a:schemeClr val="tx1"/>
                </a:solidFill>
              </a:rPr>
              <a:t>MiDNP</a:t>
            </a:r>
            <a:r>
              <a:rPr lang="en-US" sz="2000" dirty="0" smtClean="0">
                <a:solidFill>
                  <a:schemeClr val="tx1"/>
                </a:solidFill>
              </a:rPr>
              <a:t>),Rosanne </a:t>
            </a:r>
            <a:r>
              <a:rPr lang="en-US" sz="2000" dirty="0" err="1">
                <a:solidFill>
                  <a:schemeClr val="tx1"/>
                </a:solidFill>
              </a:rPr>
              <a:t>Burson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MiDNP</a:t>
            </a:r>
            <a:r>
              <a:rPr lang="en-US" sz="2000" dirty="0">
                <a:solidFill>
                  <a:schemeClr val="tx1"/>
                </a:solidFill>
              </a:rPr>
              <a:t>), Carole Stacy (MCN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2013 Roundtable of Distinction: Healthcare Transformation in </a:t>
            </a:r>
            <a:r>
              <a:rPr lang="en-US" dirty="0" smtClean="0"/>
              <a:t>Michigan: </a:t>
            </a:r>
            <a:r>
              <a:rPr lang="en-US" dirty="0" smtClean="0">
                <a:solidFill>
                  <a:srgbClr val="FF0066"/>
                </a:solidFill>
              </a:rPr>
              <a:t>The Scholarship Team</a:t>
            </a:r>
            <a:endParaRPr lang="en-US" dirty="0">
              <a:solidFill>
                <a:srgbClr val="FF0066"/>
              </a:solidFill>
            </a:endParaRPr>
          </a:p>
        </p:txBody>
      </p:sp>
      <p:pic>
        <p:nvPicPr>
          <p:cNvPr id="5" name="Picture 2" descr="http://midnp.org/images/d1c9ee816e694e064e0f75b86129206c_h11o_dkr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499" y="2209800"/>
            <a:ext cx="5105400" cy="2796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753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purpose of </a:t>
            </a:r>
            <a:r>
              <a:rPr lang="en-US" b="1" dirty="0" smtClean="0"/>
              <a:t>the </a:t>
            </a:r>
            <a:r>
              <a:rPr lang="en-US" b="1" dirty="0"/>
              <a:t>roundtable </a:t>
            </a:r>
            <a:r>
              <a:rPr lang="en-US" b="1" dirty="0" smtClean="0"/>
              <a:t>was </a:t>
            </a:r>
            <a:r>
              <a:rPr lang="en-US" b="1" dirty="0"/>
              <a:t>to bring together leaders from education and practice to:</a:t>
            </a:r>
            <a:endParaRPr lang="en-US" dirty="0"/>
          </a:p>
          <a:p>
            <a:pPr lvl="1"/>
            <a:r>
              <a:rPr lang="en-US" dirty="0"/>
              <a:t>Share insights on the preparation of DNPs, both MSN to DNP and BSN to DNP</a:t>
            </a:r>
          </a:p>
          <a:p>
            <a:pPr lvl="1"/>
            <a:r>
              <a:rPr lang="en-US" dirty="0"/>
              <a:t>Explore evolving roles of the DNP in practice</a:t>
            </a:r>
          </a:p>
          <a:p>
            <a:pPr lvl="1"/>
            <a:r>
              <a:rPr lang="en-US" dirty="0"/>
              <a:t>Explore ways to address the complexity of healthcare delivery through DNP clinical preparation and the collaborative efforts of  academicians and practice experts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of DNP Roundtable of Distinction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870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Scholarship of practice at the doctoral level </a:t>
            </a:r>
          </a:p>
          <a:p>
            <a:pPr lvl="1"/>
            <a:r>
              <a:rPr lang="en-US" sz="3200" dirty="0" smtClean="0"/>
              <a:t>Core scholarship </a:t>
            </a:r>
            <a:r>
              <a:rPr lang="en-US" sz="3200" dirty="0"/>
              <a:t>team </a:t>
            </a:r>
            <a:endParaRPr lang="en-US" sz="3200" dirty="0" smtClean="0"/>
          </a:p>
          <a:p>
            <a:pPr lvl="3"/>
            <a:r>
              <a:rPr lang="en-US" sz="2800" dirty="0" smtClean="0"/>
              <a:t>Administrative</a:t>
            </a:r>
            <a:r>
              <a:rPr lang="en-US" sz="2800" dirty="0"/>
              <a:t>, CNS and </a:t>
            </a:r>
            <a:r>
              <a:rPr lang="en-US" sz="2800" dirty="0" smtClean="0"/>
              <a:t>NP-representing various aspects of advanced practice</a:t>
            </a:r>
            <a:endParaRPr lang="en-US" sz="2800" dirty="0"/>
          </a:p>
          <a:p>
            <a:pPr lvl="1"/>
            <a:r>
              <a:rPr lang="en-US" sz="3200" dirty="0" smtClean="0"/>
              <a:t>Support</a:t>
            </a:r>
          </a:p>
          <a:p>
            <a:pPr lvl="1"/>
            <a:r>
              <a:rPr lang="en-US" sz="3200" dirty="0" smtClean="0"/>
              <a:t>Trust/Value</a:t>
            </a:r>
            <a:endParaRPr lang="en-US" sz="3200" dirty="0"/>
          </a:p>
          <a:p>
            <a:pPr lvl="1"/>
            <a:r>
              <a:rPr lang="en-US" sz="3200" dirty="0" smtClean="0"/>
              <a:t>Innovation</a:t>
            </a:r>
          </a:p>
          <a:p>
            <a:pPr lvl="1"/>
            <a:r>
              <a:rPr lang="en-US" sz="3200" dirty="0" smtClean="0"/>
              <a:t>Synergy</a:t>
            </a:r>
          </a:p>
          <a:p>
            <a:r>
              <a:rPr lang="en-US" sz="3200" dirty="0" smtClean="0"/>
              <a:t>Gathering other members of the team for specific innovations/initiatives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2951"/>
            <a:ext cx="8229600" cy="1143000"/>
          </a:xfrm>
        </p:spPr>
        <p:txBody>
          <a:bodyPr/>
          <a:lstStyle/>
          <a:p>
            <a:r>
              <a:rPr lang="en-US" dirty="0" smtClean="0"/>
              <a:t>The DNP Scholarship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796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95401"/>
            <a:ext cx="8081319" cy="3733800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/>
              <a:t>Michigan </a:t>
            </a:r>
            <a:r>
              <a:rPr lang="en-US" sz="2800" dirty="0"/>
              <a:t>DNP </a:t>
            </a:r>
            <a:r>
              <a:rPr lang="en-US" sz="2800" dirty="0" smtClean="0"/>
              <a:t>Network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Textbook</a:t>
            </a:r>
            <a:r>
              <a:rPr lang="en-US" sz="2800" dirty="0"/>
              <a:t>:  </a:t>
            </a:r>
            <a:r>
              <a:rPr lang="en-US" sz="2800" i="1" dirty="0"/>
              <a:t>The DNP Scholarly Project: A Framework for </a:t>
            </a:r>
            <a:r>
              <a:rPr lang="en-US" sz="2800" i="1" dirty="0" smtClean="0"/>
              <a:t>Success</a:t>
            </a:r>
          </a:p>
          <a:p>
            <a:pPr lvl="1"/>
            <a:endParaRPr lang="en-US" sz="2800" i="1" dirty="0" smtClean="0"/>
          </a:p>
          <a:p>
            <a:pPr lvl="1"/>
            <a:r>
              <a:rPr lang="en-US" sz="2800" dirty="0" smtClean="0"/>
              <a:t>Planning </a:t>
            </a:r>
            <a:r>
              <a:rPr lang="en-US" sz="2800" dirty="0"/>
              <a:t>committees for national DNP </a:t>
            </a:r>
            <a:r>
              <a:rPr lang="en-US" sz="2800" dirty="0" smtClean="0"/>
              <a:t>conference</a:t>
            </a:r>
          </a:p>
          <a:p>
            <a:pPr marL="393192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Planning for regional DNP </a:t>
            </a:r>
            <a:r>
              <a:rPr lang="en-US" sz="2800" dirty="0" smtClean="0"/>
              <a:t>efforts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Journal Articles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 Team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33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Donabedian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6169967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Donabedian</a:t>
            </a:r>
            <a:r>
              <a:rPr lang="en-US" sz="1200" dirty="0"/>
              <a:t> A. (1988). The quality of care: how can it be assessed?</a:t>
            </a:r>
            <a:r>
              <a:rPr lang="en-US" sz="1200" i="1" dirty="0"/>
              <a:t> Journal of the American Medical Association, 260</a:t>
            </a:r>
            <a:r>
              <a:rPr lang="en-US" sz="1200" dirty="0"/>
              <a:t>, 1743-1748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112108"/>
            <a:ext cx="6400800" cy="5488632"/>
          </a:xfrm>
        </p:spPr>
        <p:txBody>
          <a:bodyPr/>
          <a:lstStyle/>
          <a:p>
            <a:r>
              <a:rPr lang="en-US" dirty="0"/>
              <a:t>Structure, Process, Outcomes</a:t>
            </a:r>
          </a:p>
          <a:p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788424330"/>
              </p:ext>
            </p:extLst>
          </p:nvPr>
        </p:nvGraphicFramePr>
        <p:xfrm>
          <a:off x="1828800" y="1295400"/>
          <a:ext cx="6096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8804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Guiding Framework:</a:t>
            </a:r>
            <a:br>
              <a:rPr lang="en-US" dirty="0" smtClean="0"/>
            </a:br>
            <a:r>
              <a:rPr lang="en-US" dirty="0" smtClean="0"/>
              <a:t>DNP Roundtable Project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52860714"/>
              </p:ext>
            </p:extLst>
          </p:nvPr>
        </p:nvGraphicFramePr>
        <p:xfrm>
          <a:off x="838200" y="1371601"/>
          <a:ext cx="7467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400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2014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72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Structure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Geographical Considerations</a:t>
            </a:r>
            <a:endParaRPr lang="en-US" sz="3200" dirty="0"/>
          </a:p>
        </p:txBody>
      </p:sp>
      <p:pic>
        <p:nvPicPr>
          <p:cNvPr id="3074" name="Picture 2" descr="Large Michigan wall 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5745" y="794529"/>
            <a:ext cx="5507212" cy="617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2233" y="5441542"/>
            <a:ext cx="708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900" dirty="0" smtClean="0">
                <a:solidFill>
                  <a:srgbClr val="FF0066"/>
                </a:solidFill>
              </a:rPr>
              <a:t>GVSU</a:t>
            </a:r>
            <a:endParaRPr lang="en-US" sz="900" dirty="0">
              <a:solidFill>
                <a:srgbClr val="FF00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7294" y="5732658"/>
            <a:ext cx="48282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*</a:t>
            </a:r>
            <a:r>
              <a:rPr lang="en-US" sz="900" dirty="0">
                <a:solidFill>
                  <a:srgbClr val="FF0066"/>
                </a:solidFill>
              </a:rPr>
              <a:t>MSU</a:t>
            </a:r>
          </a:p>
        </p:txBody>
      </p:sp>
      <p:sp>
        <p:nvSpPr>
          <p:cNvPr id="6" name="Rectangle 5"/>
          <p:cNvSpPr/>
          <p:nvPr/>
        </p:nvSpPr>
        <p:spPr>
          <a:xfrm>
            <a:off x="5908201" y="6155958"/>
            <a:ext cx="6062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/>
              <a:t>*</a:t>
            </a:r>
            <a:r>
              <a:rPr lang="en-US" sz="900" dirty="0" smtClean="0">
                <a:solidFill>
                  <a:srgbClr val="FF0066"/>
                </a:solidFill>
              </a:rPr>
              <a:t>U of M</a:t>
            </a:r>
            <a:endParaRPr lang="en-US" sz="900" dirty="0">
              <a:solidFill>
                <a:srgbClr val="FF00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54013" y="5070302"/>
            <a:ext cx="52129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/>
              <a:t>*</a:t>
            </a:r>
            <a:r>
              <a:rPr lang="en-US" sz="900" dirty="0" smtClean="0">
                <a:solidFill>
                  <a:srgbClr val="FF0066"/>
                </a:solidFill>
              </a:rPr>
              <a:t>SVSU</a:t>
            </a:r>
            <a:endParaRPr lang="en-US" sz="900" dirty="0">
              <a:solidFill>
                <a:srgbClr val="FF006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8908" y="5963490"/>
            <a:ext cx="809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*</a:t>
            </a:r>
            <a:r>
              <a:rPr lang="en-US" sz="900" dirty="0" smtClean="0">
                <a:solidFill>
                  <a:srgbClr val="FF0066"/>
                </a:solidFill>
              </a:rPr>
              <a:t>Madonna</a:t>
            </a:r>
            <a:endParaRPr lang="en-US" sz="900" dirty="0">
              <a:solidFill>
                <a:srgbClr val="FF006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80014" y="6386790"/>
            <a:ext cx="48282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/>
              <a:t>*</a:t>
            </a:r>
            <a:r>
              <a:rPr lang="en-US" sz="900" dirty="0" smtClean="0">
                <a:solidFill>
                  <a:srgbClr val="FF0066"/>
                </a:solidFill>
              </a:rPr>
              <a:t>WSU</a:t>
            </a:r>
            <a:endParaRPr lang="en-US" sz="900" dirty="0">
              <a:solidFill>
                <a:srgbClr val="FF006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21875" y="6183761"/>
            <a:ext cx="5068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/>
              <a:t>*</a:t>
            </a:r>
            <a:r>
              <a:rPr lang="en-US" sz="900" dirty="0" smtClean="0">
                <a:solidFill>
                  <a:srgbClr val="FF0066"/>
                </a:solidFill>
              </a:rPr>
              <a:t>UDM</a:t>
            </a:r>
            <a:endParaRPr lang="en-US" sz="900" dirty="0">
              <a:solidFill>
                <a:srgbClr val="FF006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58799" y="6270814"/>
            <a:ext cx="7040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/>
              <a:t>*</a:t>
            </a:r>
            <a:r>
              <a:rPr lang="en-US" sz="900" dirty="0" smtClean="0">
                <a:solidFill>
                  <a:srgbClr val="FF0066"/>
                </a:solidFill>
              </a:rPr>
              <a:t>Oakland</a:t>
            </a:r>
            <a:endParaRPr lang="en-US" sz="900" dirty="0">
              <a:solidFill>
                <a:srgbClr val="FF0066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78194" y="5441542"/>
            <a:ext cx="9188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rgbClr val="FF0066"/>
                </a:solidFill>
              </a:rPr>
              <a:t>*U of M-Flint</a:t>
            </a:r>
            <a:endParaRPr lang="en-US" sz="900" dirty="0">
              <a:solidFill>
                <a:srgbClr val="FF00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9218"/>
            <a:ext cx="387389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9 Post-masters </a:t>
            </a:r>
            <a:r>
              <a:rPr lang="en-US" b="1" dirty="0"/>
              <a:t>and </a:t>
            </a:r>
            <a:endParaRPr lang="en-US" b="1" dirty="0" smtClean="0"/>
          </a:p>
          <a:p>
            <a:pPr algn="ctr"/>
            <a:r>
              <a:rPr lang="en-US" b="1" dirty="0" smtClean="0"/>
              <a:t>BSN-DNP programs in </a:t>
            </a:r>
            <a:r>
              <a:rPr lang="en-US" b="1" dirty="0"/>
              <a:t>Michigan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Grand Valley State University</a:t>
            </a:r>
          </a:p>
          <a:p>
            <a:pPr lvl="1"/>
            <a:r>
              <a:rPr lang="en-US" dirty="0"/>
              <a:t>Madonna University</a:t>
            </a:r>
          </a:p>
          <a:p>
            <a:pPr lvl="1"/>
            <a:r>
              <a:rPr lang="en-US" dirty="0"/>
              <a:t>Oakland University</a:t>
            </a:r>
          </a:p>
          <a:p>
            <a:pPr lvl="1"/>
            <a:r>
              <a:rPr lang="en-US" dirty="0"/>
              <a:t>University of Michigan, Flint</a:t>
            </a:r>
          </a:p>
          <a:p>
            <a:pPr lvl="1"/>
            <a:r>
              <a:rPr lang="en-US" dirty="0"/>
              <a:t>University of Detroit, Mercy</a:t>
            </a:r>
          </a:p>
          <a:p>
            <a:pPr lvl="1"/>
            <a:r>
              <a:rPr lang="en-US" dirty="0"/>
              <a:t>Wayne State University</a:t>
            </a:r>
          </a:p>
          <a:p>
            <a:pPr lvl="1"/>
            <a:r>
              <a:rPr lang="en-US" dirty="0"/>
              <a:t>Saginaw Valley State </a:t>
            </a:r>
            <a:r>
              <a:rPr lang="en-US" dirty="0" smtClean="0"/>
              <a:t>  	University</a:t>
            </a:r>
            <a:endParaRPr lang="en-US" dirty="0"/>
          </a:p>
          <a:p>
            <a:pPr lvl="1"/>
            <a:r>
              <a:rPr lang="en-US" dirty="0"/>
              <a:t>Michigan State University</a:t>
            </a:r>
          </a:p>
          <a:p>
            <a:pPr lvl="1"/>
            <a:r>
              <a:rPr lang="en-US" dirty="0"/>
              <a:t>University of </a:t>
            </a:r>
            <a:r>
              <a:rPr lang="en-US" dirty="0" smtClean="0"/>
              <a:t>Michigan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002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3_National_DNP_Conference_Bridging_the_Gap_between_Education_and_Practice_(1)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2013_National_DNP_Conference_Bridging_the_Gap_between_Education_and_Practice_(1)</Template>
  <TotalTime>80</TotalTime>
  <Words>1419</Words>
  <Application>Microsoft Office PowerPoint</Application>
  <PresentationFormat>On-screen Show (4:3)</PresentationFormat>
  <Paragraphs>269</Paragraphs>
  <Slides>30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2013_National_DNP_Conference_Bridging_the_Gap_between_Education_and_Practice_(1)</vt:lpstr>
      <vt:lpstr>Bridging the Gap:  Linking DNP Education and Practice</vt:lpstr>
      <vt:lpstr>Slide 2</vt:lpstr>
      <vt:lpstr>Objectives</vt:lpstr>
      <vt:lpstr>Purpose of DNP Roundtable of Distinction</vt:lpstr>
      <vt:lpstr>The DNP Scholarship Team</vt:lpstr>
      <vt:lpstr>Scholarship Team Products</vt:lpstr>
      <vt:lpstr> Donabedian Model</vt:lpstr>
      <vt:lpstr>Guiding Framework: DNP Roundtable Project</vt:lpstr>
      <vt:lpstr>Structure: Geographical Considerations</vt:lpstr>
      <vt:lpstr>Participating Healthcare  Organizations</vt:lpstr>
      <vt:lpstr>Process: Gathering Resources </vt:lpstr>
      <vt:lpstr>Process:  Innovative Thinking</vt:lpstr>
      <vt:lpstr>Process: Innovative Thinking</vt:lpstr>
      <vt:lpstr>Invitation Process</vt:lpstr>
      <vt:lpstr>Invitation Process</vt:lpstr>
      <vt:lpstr>Timeline</vt:lpstr>
      <vt:lpstr>Process: Roundtable Agenda Setting the Stage</vt:lpstr>
      <vt:lpstr>Process: Keynote Speaker</vt:lpstr>
      <vt:lpstr>Process:  Roundtable Discussion Format </vt:lpstr>
      <vt:lpstr>Process: Student Involvement</vt:lpstr>
      <vt:lpstr>Outcomes:  Conference Milieu </vt:lpstr>
      <vt:lpstr>Roundtable Questions:</vt:lpstr>
      <vt:lpstr>How Can Practice Doctorates Contribute to Triple Aim? </vt:lpstr>
      <vt:lpstr>Utilizing DNPs: Challenges and Opportunities</vt:lpstr>
      <vt:lpstr>Collaboration between education and practice to enhance DNP education</vt:lpstr>
      <vt:lpstr>Outcomes: Bridging Education and Practice Insights </vt:lpstr>
      <vt:lpstr>Outcomes: Action Plans</vt:lpstr>
      <vt:lpstr>Outcomes: Action Plans</vt:lpstr>
      <vt:lpstr>Next Steps: Moving forward…</vt:lpstr>
      <vt:lpstr>Katy Kessler (MCN), Dianne Conrad (MiDNP), Launette Woolforde (keynote presenter), Kathy Moran (MiDNP),Rosanne Burson (MiDNP), Carole Stacy (MCN) </vt:lpstr>
    </vt:vector>
  </TitlesOfParts>
  <Company>GVSU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the Gap:  Linking DNP Education and Practice</dc:title>
  <dc:creator>Dianne Conrad</dc:creator>
  <cp:lastModifiedBy>Fallon Grogg</cp:lastModifiedBy>
  <cp:revision>2</cp:revision>
  <dcterms:created xsi:type="dcterms:W3CDTF">2013-07-23T20:02:29Z</dcterms:created>
  <dcterms:modified xsi:type="dcterms:W3CDTF">2013-07-25T15:33:07Z</dcterms:modified>
</cp:coreProperties>
</file>